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3" r:id="rId3"/>
    <p:sldId id="257" r:id="rId4"/>
    <p:sldId id="314" r:id="rId5"/>
    <p:sldId id="315" r:id="rId6"/>
    <p:sldId id="308" r:id="rId7"/>
    <p:sldId id="309" r:id="rId8"/>
    <p:sldId id="310" r:id="rId9"/>
    <p:sldId id="311" r:id="rId10"/>
    <p:sldId id="316" r:id="rId11"/>
    <p:sldId id="324" r:id="rId12"/>
    <p:sldId id="321" r:id="rId13"/>
    <p:sldId id="322" r:id="rId14"/>
    <p:sldId id="325" r:id="rId15"/>
    <p:sldId id="317" r:id="rId16"/>
    <p:sldId id="318" r:id="rId17"/>
    <p:sldId id="312" r:id="rId18"/>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C CHEN, SILVIA MARIA EUGENIA" initials="SCSME" lastIdx="1" clrIdx="0">
    <p:extLst>
      <p:ext uri="{19B8F6BF-5375-455C-9EA6-DF929625EA0E}">
        <p15:presenceInfo xmlns:p15="http://schemas.microsoft.com/office/powerpoint/2012/main" userId="SIC CHEN, SILVIA MARIA EUGEN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B"/>
    <a:srgbClr val="003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snapToObjects="1">
      <p:cViewPr varScale="1">
        <p:scale>
          <a:sx n="96" d="100"/>
          <a:sy n="96" d="100"/>
        </p:scale>
        <p:origin x="7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Cuatrimestre%20enero%20-%20abril%202021\Informe%20de%20ejecucion%20presupuestaria%20enero%20-%20abril%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Cuatrimestre%20enero%20-%20abril%202021\Informe%20de%20ejecucion%20presupuestaria%20enero%20-%20abril%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rgbClr val="00568B"/>
                </a:solidFill>
                <a:latin typeface="+mn-lt"/>
                <a:ea typeface="+mn-ea"/>
                <a:cs typeface="+mn-cs"/>
              </a:defRPr>
            </a:pPr>
            <a:r>
              <a:rPr lang="es-GT" sz="1800" b="1" i="0" baseline="0" dirty="0">
                <a:solidFill>
                  <a:srgbClr val="00568B"/>
                </a:solidFill>
                <a:effectLst/>
              </a:rPr>
              <a:t>Ejecución presupuestaria</a:t>
            </a:r>
            <a:endParaRPr lang="es-GT" sz="1800" dirty="0">
              <a:solidFill>
                <a:srgbClr val="00568B"/>
              </a:solidFill>
              <a:effectLst/>
            </a:endParaRPr>
          </a:p>
          <a:p>
            <a:pPr>
              <a:defRPr>
                <a:solidFill>
                  <a:srgbClr val="00568B"/>
                </a:solidFill>
              </a:defRPr>
            </a:pPr>
            <a:r>
              <a:rPr lang="es-GT" sz="1800" b="1" i="0" baseline="0" dirty="0">
                <a:solidFill>
                  <a:srgbClr val="00568B"/>
                </a:solidFill>
                <a:effectLst/>
              </a:rPr>
              <a:t>Grupo de gasto</a:t>
            </a:r>
            <a:endParaRPr lang="es-GT" sz="1800" dirty="0">
              <a:solidFill>
                <a:srgbClr val="00568B"/>
              </a:solidFill>
              <a:effectLst/>
            </a:endParaRPr>
          </a:p>
          <a:p>
            <a:pPr>
              <a:defRPr>
                <a:solidFill>
                  <a:srgbClr val="00568B"/>
                </a:solidFill>
              </a:defRPr>
            </a:pPr>
            <a:r>
              <a:rPr lang="es-GT" sz="1800" b="1" i="0" baseline="0" dirty="0">
                <a:solidFill>
                  <a:srgbClr val="00568B"/>
                </a:solidFill>
                <a:effectLst/>
              </a:rPr>
              <a:t>(en millones de Quetzales</a:t>
            </a:r>
            <a:endParaRPr lang="es-GT" sz="1800" dirty="0">
              <a:solidFill>
                <a:srgbClr val="00568B"/>
              </a:solidFill>
            </a:endParaRPr>
          </a:p>
        </c:rich>
      </c:tx>
      <c:layout>
        <c:manualLayout>
          <c:xMode val="edge"/>
          <c:yMode val="edge"/>
          <c:x val="0.37213088965383084"/>
          <c:y val="1.5225537636197833E-3"/>
        </c:manualLayout>
      </c:layout>
      <c:overlay val="0"/>
      <c:spPr>
        <a:noFill/>
        <a:ln>
          <a:noFill/>
        </a:ln>
        <a:effectLst/>
      </c:spPr>
      <c:txPr>
        <a:bodyPr rot="0" spcFirstLastPara="1" vertOverflow="ellipsis" vert="horz" wrap="square" anchor="ctr" anchorCtr="1"/>
        <a:lstStyle/>
        <a:p>
          <a:pPr>
            <a:defRPr sz="1800" b="0" i="0" u="none" strike="noStrike" kern="1200" cap="all" baseline="0">
              <a:solidFill>
                <a:srgbClr val="00568B"/>
              </a:solidFill>
              <a:latin typeface="+mn-lt"/>
              <a:ea typeface="+mn-ea"/>
              <a:cs typeface="+mn-cs"/>
            </a:defRPr>
          </a:pPr>
          <a:endParaRPr lang="es-GT"/>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739238761927118E-2"/>
          <c:y val="0.23085636610783869"/>
          <c:w val="0.90200986290791019"/>
          <c:h val="0.56038339000103465"/>
        </c:manualLayout>
      </c:layout>
      <c:bar3DChart>
        <c:barDir val="col"/>
        <c:grouping val="clustered"/>
        <c:varyColors val="0"/>
        <c:ser>
          <c:idx val="0"/>
          <c:order val="0"/>
          <c:tx>
            <c:strRef>
              <c:f>'Grupo Gasto'!$B$2</c:f>
              <c:strCache>
                <c:ptCount val="1"/>
                <c:pt idx="0">
                  <c:v>Asignado</c:v>
                </c:pt>
              </c:strCache>
            </c:strRef>
          </c:tx>
          <c:spPr>
            <a:solidFill>
              <a:srgbClr val="0070C0"/>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Pt>
            <c:idx val="0"/>
            <c:invertIfNegative val="0"/>
            <c:bubble3D val="0"/>
            <c:spPr>
              <a:solidFill>
                <a:srgbClr val="0070C0"/>
              </a:solidFill>
              <a:ln>
                <a:solidFill>
                  <a:schemeClr val="tx1"/>
                </a:solidFill>
              </a:ln>
              <a:effectLst/>
              <a:scene3d>
                <a:camera prst="orthographicFront"/>
                <a:lightRig rig="threePt" dir="t"/>
              </a:scene3d>
              <a:sp3d prstMaterial="flat">
                <a:contourClr>
                  <a:schemeClr val="tx1"/>
                </a:contourClr>
              </a:sp3d>
            </c:spPr>
            <c:extLst xmlns:c16r2="http://schemas.microsoft.com/office/drawing/2015/06/chart">
              <c:ext xmlns:c16="http://schemas.microsoft.com/office/drawing/2014/chart" uri="{C3380CC4-5D6E-409C-BE32-E72D297353CC}">
                <c16:uniqueId val="{00000001-725C-42A4-B34B-75EEB31C6AD2}"/>
              </c:ext>
            </c:extLst>
          </c:dPt>
          <c:dLbls>
            <c:dLbl>
              <c:idx val="0"/>
              <c:layout>
                <c:manualLayout>
                  <c:x val="-1.4407198244636042E-3"/>
                  <c:y val="-3.21662484873450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25C-42A4-B34B-75EEB31C6AD2}"/>
                </c:ext>
                <c:ext xmlns:c15="http://schemas.microsoft.com/office/drawing/2012/chart" uri="{CE6537A1-D6FC-4f65-9D91-7224C49458BB}">
                  <c15:layout/>
                </c:ext>
              </c:extLst>
            </c:dLbl>
            <c:spPr>
              <a:solidFill>
                <a:srgbClr val="4472C4">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'Grupo Gasto'!$A$3:$A$8</c:f>
              <c:strCache>
                <c:ptCount val="5"/>
                <c:pt idx="0">
                  <c:v>Grupo 0</c:v>
                </c:pt>
                <c:pt idx="1">
                  <c:v>Grupo 1</c:v>
                </c:pt>
                <c:pt idx="2">
                  <c:v>Grupo 2</c:v>
                </c:pt>
                <c:pt idx="3">
                  <c:v>Grupo 3</c:v>
                </c:pt>
                <c:pt idx="4">
                  <c:v>Grupo 9</c:v>
                </c:pt>
              </c:strCache>
            </c:strRef>
          </c:cat>
          <c:val>
            <c:numRef>
              <c:f>'Grupo Gasto'!$B$3:$B$8</c:f>
              <c:numCache>
                <c:formatCode>_(* #,##0.00_);_(* \(#,##0.00\);_(* "-"??_);_(@_)</c:formatCode>
                <c:ptCount val="5"/>
                <c:pt idx="0">
                  <c:v>13499570</c:v>
                </c:pt>
                <c:pt idx="1">
                  <c:v>4091758</c:v>
                </c:pt>
                <c:pt idx="2">
                  <c:v>1241297</c:v>
                </c:pt>
                <c:pt idx="3">
                  <c:v>167375</c:v>
                </c:pt>
                <c:pt idx="4">
                  <c:v>0</c:v>
                </c:pt>
              </c:numCache>
            </c:numRef>
          </c:val>
          <c:extLst xmlns:c16r2="http://schemas.microsoft.com/office/drawing/2015/06/chart">
            <c:ext xmlns:c16="http://schemas.microsoft.com/office/drawing/2014/chart" uri="{C3380CC4-5D6E-409C-BE32-E72D297353CC}">
              <c16:uniqueId val="{00000002-725C-42A4-B34B-75EEB31C6AD2}"/>
            </c:ext>
          </c:extLst>
        </c:ser>
        <c:ser>
          <c:idx val="1"/>
          <c:order val="1"/>
          <c:tx>
            <c:strRef>
              <c:f>'Grupo Gasto'!$C$2</c:f>
              <c:strCache>
                <c:ptCount val="1"/>
                <c:pt idx="0">
                  <c:v>Vigente</c:v>
                </c:pt>
              </c:strCache>
            </c:strRef>
          </c:tx>
          <c:spPr>
            <a:solidFill>
              <a:schemeClr val="accent2"/>
            </a:solidFill>
            <a:ln>
              <a:solidFill>
                <a:schemeClr val="tx1"/>
              </a:solidFill>
            </a:ln>
            <a:effectLst/>
            <a:scene3d>
              <a:camera prst="orthographicFront"/>
              <a:lightRig rig="threePt" dir="t"/>
            </a:scene3d>
            <a:sp3d prstMaterial="flat">
              <a:contourClr>
                <a:schemeClr val="tx1"/>
              </a:contourClr>
            </a:sp3d>
          </c:spPr>
          <c:invertIfNegative val="0"/>
          <c:dLbls>
            <c:dLbl>
              <c:idx val="0"/>
              <c:layout>
                <c:manualLayout>
                  <c:x val="1.4407198244636014E-2"/>
                  <c:y val="-1.60831242436725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25C-42A4-B34B-75EEB31C6AD2}"/>
                </c:ext>
                <c:ext xmlns:c15="http://schemas.microsoft.com/office/drawing/2012/chart" uri="{CE6537A1-D6FC-4f65-9D91-7224C49458BB}">
                  <c15:layout/>
                </c:ext>
              </c:extLst>
            </c:dLbl>
            <c:spPr>
              <a:solidFill>
                <a:srgbClr val="ED7D31">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'Grupo Gasto'!$A$3:$A$8</c:f>
              <c:strCache>
                <c:ptCount val="5"/>
                <c:pt idx="0">
                  <c:v>Grupo 0</c:v>
                </c:pt>
                <c:pt idx="1">
                  <c:v>Grupo 1</c:v>
                </c:pt>
                <c:pt idx="2">
                  <c:v>Grupo 2</c:v>
                </c:pt>
                <c:pt idx="3">
                  <c:v>Grupo 3</c:v>
                </c:pt>
                <c:pt idx="4">
                  <c:v>Grupo 9</c:v>
                </c:pt>
              </c:strCache>
            </c:strRef>
          </c:cat>
          <c:val>
            <c:numRef>
              <c:f>'Grupo Gasto'!$C$3:$C$8</c:f>
              <c:numCache>
                <c:formatCode>_(* #,##0.00_);_(* \(#,##0.00\);_(* "-"??_);_(@_)</c:formatCode>
                <c:ptCount val="5"/>
                <c:pt idx="0">
                  <c:v>13499570</c:v>
                </c:pt>
                <c:pt idx="1">
                  <c:v>4122023</c:v>
                </c:pt>
                <c:pt idx="2">
                  <c:v>1118170</c:v>
                </c:pt>
                <c:pt idx="3">
                  <c:v>167375</c:v>
                </c:pt>
                <c:pt idx="4">
                  <c:v>92862</c:v>
                </c:pt>
              </c:numCache>
            </c:numRef>
          </c:val>
          <c:extLst xmlns:c16r2="http://schemas.microsoft.com/office/drawing/2015/06/chart">
            <c:ext xmlns:c16="http://schemas.microsoft.com/office/drawing/2014/chart" uri="{C3380CC4-5D6E-409C-BE32-E72D297353CC}">
              <c16:uniqueId val="{00000004-725C-42A4-B34B-75EEB31C6AD2}"/>
            </c:ext>
          </c:extLst>
        </c:ser>
        <c:ser>
          <c:idx val="2"/>
          <c:order val="2"/>
          <c:tx>
            <c:strRef>
              <c:f>'Grupo Gasto'!$D$2</c:f>
              <c:strCache>
                <c:ptCount val="1"/>
                <c:pt idx="0">
                  <c:v>Devengado</c:v>
                </c:pt>
              </c:strCache>
            </c:strRef>
          </c:tx>
          <c:spPr>
            <a:solidFill>
              <a:schemeClr val="bg1">
                <a:lumMod val="65000"/>
              </a:schemeClr>
            </a:solidFill>
            <a:ln>
              <a:solidFill>
                <a:schemeClr val="tx1"/>
              </a:solidFill>
            </a:ln>
            <a:effectLst/>
            <a:scene3d>
              <a:camera prst="orthographicFront"/>
              <a:lightRig rig="threePt" dir="t"/>
            </a:scene3d>
            <a:sp3d prstMaterial="flat">
              <a:contourClr>
                <a:schemeClr val="tx1"/>
              </a:contourClr>
            </a:sp3d>
          </c:spPr>
          <c:invertIfNegative val="0"/>
          <c:dLbls>
            <c:dLbl>
              <c:idx val="0"/>
              <c:layout>
                <c:manualLayout>
                  <c:x val="3.8929960638830119E-3"/>
                  <c:y val="-1.08500015628685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25C-42A4-B34B-75EEB31C6AD2}"/>
                </c:ext>
                <c:ext xmlns:c15="http://schemas.microsoft.com/office/drawing/2012/chart" uri="{CE6537A1-D6FC-4f65-9D91-7224C49458BB}">
                  <c15:layout/>
                </c:ext>
              </c:extLst>
            </c:dLbl>
            <c:dLbl>
              <c:idx val="1"/>
              <c:layout>
                <c:manualLayout>
                  <c:x val="4.6696240952603316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25C-42A4-B34B-75EEB31C6AD2}"/>
                </c:ext>
                <c:ext xmlns:c15="http://schemas.microsoft.com/office/drawing/2012/chart" uri="{CE6537A1-D6FC-4f65-9D91-7224C49458BB}">
                  <c15:layout/>
                </c:ext>
              </c:extLst>
            </c:dLbl>
            <c:dLbl>
              <c:idx val="2"/>
              <c:layout>
                <c:manualLayout>
                  <c:x val="7.004436142890497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25C-42A4-B34B-75EEB31C6AD2}"/>
                </c:ext>
                <c:ext xmlns:c15="http://schemas.microsoft.com/office/drawing/2012/chart" uri="{CE6537A1-D6FC-4f65-9D91-7224C49458BB}">
                  <c15:layout/>
                </c:ext>
              </c:extLst>
            </c:dLbl>
            <c:spPr>
              <a:solidFill>
                <a:srgbClr val="A5A5A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'Grupo Gasto'!$A$3:$A$8</c:f>
              <c:strCache>
                <c:ptCount val="5"/>
                <c:pt idx="0">
                  <c:v>Grupo 0</c:v>
                </c:pt>
                <c:pt idx="1">
                  <c:v>Grupo 1</c:v>
                </c:pt>
                <c:pt idx="2">
                  <c:v>Grupo 2</c:v>
                </c:pt>
                <c:pt idx="3">
                  <c:v>Grupo 3</c:v>
                </c:pt>
                <c:pt idx="4">
                  <c:v>Grupo 9</c:v>
                </c:pt>
              </c:strCache>
            </c:strRef>
          </c:cat>
          <c:val>
            <c:numRef>
              <c:f>'Grupo Gasto'!$D$3:$D$8</c:f>
              <c:numCache>
                <c:formatCode>_(* #,##0.00_);_(* \(#,##0.00\);_(* "-"??_);_(@_)</c:formatCode>
                <c:ptCount val="5"/>
                <c:pt idx="0">
                  <c:v>3471804.5</c:v>
                </c:pt>
                <c:pt idx="1">
                  <c:v>868433.88</c:v>
                </c:pt>
                <c:pt idx="2">
                  <c:v>92594.49</c:v>
                </c:pt>
                <c:pt idx="3">
                  <c:v>13278</c:v>
                </c:pt>
                <c:pt idx="4">
                  <c:v>0</c:v>
                </c:pt>
              </c:numCache>
            </c:numRef>
          </c:val>
          <c:extLst xmlns:c16r2="http://schemas.microsoft.com/office/drawing/2015/06/chart">
            <c:ext xmlns:c16="http://schemas.microsoft.com/office/drawing/2014/chart" uri="{C3380CC4-5D6E-409C-BE32-E72D297353CC}">
              <c16:uniqueId val="{00000008-725C-42A4-B34B-75EEB31C6AD2}"/>
            </c:ext>
          </c:extLst>
        </c:ser>
        <c:ser>
          <c:idx val="4"/>
          <c:order val="3"/>
          <c:tx>
            <c:strRef>
              <c:f>'Grupo Gasto'!$F$2</c:f>
              <c:strCache>
                <c:ptCount val="1"/>
                <c:pt idx="0">
                  <c:v>Saldo por Ejecutar</c:v>
                </c:pt>
              </c:strCache>
            </c:strRef>
          </c:tx>
          <c:spPr>
            <a:solidFill>
              <a:srgbClr val="FFFF00"/>
            </a:solidFill>
            <a:ln>
              <a:solidFill>
                <a:schemeClr val="tx1"/>
              </a:solidFill>
            </a:ln>
            <a:effectLst/>
            <a:scene3d>
              <a:camera prst="orthographicFront"/>
              <a:lightRig rig="threePt" dir="t"/>
            </a:scene3d>
            <a:sp3d prstMaterial="flat">
              <a:contourClr>
                <a:schemeClr val="tx1"/>
              </a:contourClr>
            </a:sp3d>
          </c:spPr>
          <c:invertIfNegative val="0"/>
          <c:dLbls>
            <c:dLbl>
              <c:idx val="0"/>
              <c:layout>
                <c:manualLayout>
                  <c:x val="1.1674060238150829E-2"/>
                  <c:y val="-2.0966515950993583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25C-42A4-B34B-75EEB31C6AD2}"/>
                </c:ext>
                <c:ext xmlns:c15="http://schemas.microsoft.com/office/drawing/2012/chart" uri="{CE6537A1-D6FC-4f65-9D91-7224C49458BB}">
                  <c15:layout/>
                </c:ext>
              </c:extLst>
            </c:dLbl>
            <c:dLbl>
              <c:idx val="1"/>
              <c:layout>
                <c:manualLayout>
                  <c:x val="7.004436142890497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25C-42A4-B34B-75EEB31C6AD2}"/>
                </c:ext>
                <c:ext xmlns:c15="http://schemas.microsoft.com/office/drawing/2012/chart" uri="{CE6537A1-D6FC-4f65-9D91-7224C49458BB}">
                  <c15:layout/>
                </c:ext>
              </c:extLst>
            </c:dLbl>
            <c:dLbl>
              <c:idx val="2"/>
              <c:layout>
                <c:manualLayout>
                  <c:x val="1.1674060238150829E-2"/>
                  <c:y val="-8.3866063803974333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725C-42A4-B34B-75EEB31C6AD2}"/>
                </c:ext>
                <c:ext xmlns:c15="http://schemas.microsoft.com/office/drawing/2012/chart" uri="{CE6537A1-D6FC-4f65-9D91-7224C49458BB}">
                  <c15:layout/>
                </c:ext>
              </c:extLst>
            </c:dLbl>
            <c:spPr>
              <a:solidFill>
                <a:srgbClr val="5B9BD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'Grupo Gasto'!$A$3:$A$8</c:f>
              <c:strCache>
                <c:ptCount val="5"/>
                <c:pt idx="0">
                  <c:v>Grupo 0</c:v>
                </c:pt>
                <c:pt idx="1">
                  <c:v>Grupo 1</c:v>
                </c:pt>
                <c:pt idx="2">
                  <c:v>Grupo 2</c:v>
                </c:pt>
                <c:pt idx="3">
                  <c:v>Grupo 3</c:v>
                </c:pt>
                <c:pt idx="4">
                  <c:v>Grupo 9</c:v>
                </c:pt>
              </c:strCache>
            </c:strRef>
          </c:cat>
          <c:val>
            <c:numRef>
              <c:f>'Grupo Gasto'!$F$3:$F$8</c:f>
              <c:numCache>
                <c:formatCode>_(* #,##0.00_);_(* \(#,##0.00\);_(* "-"??_);_(@_)</c:formatCode>
                <c:ptCount val="5"/>
                <c:pt idx="0">
                  <c:v>10027765.5</c:v>
                </c:pt>
                <c:pt idx="1">
                  <c:v>3253589.12</c:v>
                </c:pt>
                <c:pt idx="2">
                  <c:v>1025575.51</c:v>
                </c:pt>
                <c:pt idx="3">
                  <c:v>154097</c:v>
                </c:pt>
                <c:pt idx="4">
                  <c:v>92862</c:v>
                </c:pt>
              </c:numCache>
            </c:numRef>
          </c:val>
          <c:extLst xmlns:c16r2="http://schemas.microsoft.com/office/drawing/2015/06/chart">
            <c:ext xmlns:c16="http://schemas.microsoft.com/office/drawing/2014/chart" uri="{C3380CC4-5D6E-409C-BE32-E72D297353CC}">
              <c16:uniqueId val="{0000000C-725C-42A4-B34B-75EEB31C6AD2}"/>
            </c:ext>
          </c:extLst>
        </c:ser>
        <c:dLbls>
          <c:showLegendKey val="0"/>
          <c:showVal val="0"/>
          <c:showCatName val="0"/>
          <c:showSerName val="0"/>
          <c:showPercent val="0"/>
          <c:showBubbleSize val="0"/>
        </c:dLbls>
        <c:gapWidth val="150"/>
        <c:shape val="box"/>
        <c:axId val="293533416"/>
        <c:axId val="293531064"/>
        <c:axId val="0"/>
      </c:bar3DChart>
      <c:catAx>
        <c:axId val="293533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568B"/>
                </a:solidFill>
                <a:latin typeface="+mn-lt"/>
                <a:ea typeface="+mn-ea"/>
                <a:cs typeface="+mn-cs"/>
              </a:defRPr>
            </a:pPr>
            <a:endParaRPr lang="es-GT"/>
          </a:p>
        </c:txPr>
        <c:crossAx val="293531064"/>
        <c:crossesAt val="0"/>
        <c:auto val="1"/>
        <c:lblAlgn val="ctr"/>
        <c:lblOffset val="100"/>
        <c:noMultiLvlLbl val="0"/>
      </c:catAx>
      <c:valAx>
        <c:axId val="293531064"/>
        <c:scaling>
          <c:orientation val="minMax"/>
        </c:scaling>
        <c:delete val="0"/>
        <c:axPos val="l"/>
        <c:majorGridlines>
          <c:spPr>
            <a:ln w="9525">
              <a:solidFill>
                <a:schemeClr val="lt1">
                  <a:lumMod val="50000"/>
                </a:schemeClr>
              </a:solidFill>
            </a:ln>
            <a:effectLst/>
          </c:spPr>
        </c:majorGridlines>
        <c:numFmt formatCode="##,##0.00,,;\-##,##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568B"/>
                </a:solidFill>
                <a:latin typeface="+mn-lt"/>
                <a:ea typeface="+mn-ea"/>
                <a:cs typeface="+mn-cs"/>
              </a:defRPr>
            </a:pPr>
            <a:endParaRPr lang="es-GT"/>
          </a:p>
        </c:txPr>
        <c:crossAx val="293533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600" b="0" i="0" u="none" strike="noStrike" kern="1200" baseline="0">
              <a:solidFill>
                <a:srgbClr val="00568B"/>
              </a:solidFill>
              <a:latin typeface="+mn-lt"/>
              <a:ea typeface="+mn-ea"/>
              <a:cs typeface="+mn-cs"/>
            </a:defRPr>
          </a:pPr>
          <a:endParaRPr lang="es-GT"/>
        </a:p>
      </c:txPr>
    </c:legend>
    <c:plotVisOnly val="1"/>
    <c:dispBlanksAs val="gap"/>
    <c:showDLblsOverMax val="0"/>
  </c:chart>
  <c:spPr>
    <a:noFill/>
    <a:ln w="6350" cap="flat" cmpd="sng" algn="ctr">
      <a:solidFill>
        <a:schemeClr val="tx1"/>
      </a:solidFill>
      <a:round/>
    </a:ln>
    <a:effectLst/>
  </c:spPr>
  <c:txPr>
    <a:bodyPr/>
    <a:lstStyle/>
    <a:p>
      <a:pPr>
        <a:defRPr>
          <a:solidFill>
            <a:sysClr val="windowText" lastClr="000000"/>
          </a:solidFill>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568B"/>
                </a:solidFill>
                <a:latin typeface="+mn-lt"/>
                <a:ea typeface="+mn-ea"/>
                <a:cs typeface="+mn-cs"/>
              </a:defRPr>
            </a:pPr>
            <a:r>
              <a:rPr lang="es-GT"/>
              <a:t>Ejecución presupuestaria por finalidad</a:t>
            </a:r>
            <a:br>
              <a:rPr lang="es-GT"/>
            </a:br>
            <a:r>
              <a:rPr lang="es-GT"/>
              <a:t>(en millones de Quetzales)</a:t>
            </a:r>
          </a:p>
        </c:rich>
      </c:tx>
      <c:layout>
        <c:manualLayout>
          <c:xMode val="edge"/>
          <c:yMode val="edge"/>
          <c:x val="0.26277224866083509"/>
          <c:y val="4.275854697385440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568B"/>
              </a:solidFill>
              <a:latin typeface="+mn-lt"/>
              <a:ea typeface="+mn-ea"/>
              <a:cs typeface="+mn-cs"/>
            </a:defRPr>
          </a:pPr>
          <a:endParaRPr lang="es-GT"/>
        </a:p>
      </c:txPr>
    </c:title>
    <c:autoTitleDeleted val="0"/>
    <c:plotArea>
      <c:layout/>
      <c:barChart>
        <c:barDir val="col"/>
        <c:grouping val="clustered"/>
        <c:varyColors val="0"/>
        <c:ser>
          <c:idx val="1"/>
          <c:order val="1"/>
          <c:tx>
            <c:strRef>
              <c:f>Finalidad!$A$5</c:f>
              <c:strCache>
                <c:ptCount val="1"/>
                <c:pt idx="0">
                  <c:v>Orden público y seguridad ciudadana</c:v>
                </c:pt>
              </c:strCache>
            </c:strRef>
          </c:tx>
          <c:spPr>
            <a:solidFill>
              <a:schemeClr val="accent2"/>
            </a:solidFill>
            <a:ln w="15875">
              <a:solidFill>
                <a:schemeClr val="tx1"/>
              </a:solidFill>
            </a:ln>
            <a:effectLst/>
          </c:spPr>
          <c:invertIfNegative val="0"/>
          <c:dPt>
            <c:idx val="1"/>
            <c:invertIfNegative val="0"/>
            <c:bubble3D val="0"/>
            <c:spPr>
              <a:solidFill>
                <a:srgbClr val="92D050"/>
              </a:solidFill>
              <a:ln w="15875">
                <a:solidFill>
                  <a:schemeClr val="tx1"/>
                </a:solidFill>
              </a:ln>
              <a:effectLst/>
            </c:spPr>
            <c:extLst xmlns:c16r2="http://schemas.microsoft.com/office/drawing/2015/06/chart">
              <c:ext xmlns:c16="http://schemas.microsoft.com/office/drawing/2014/chart" uri="{C3380CC4-5D6E-409C-BE32-E72D297353CC}">
                <c16:uniqueId val="{00000001-946C-4EB3-8FCF-3481FC3FEDDA}"/>
              </c:ext>
            </c:extLst>
          </c:dPt>
          <c:dPt>
            <c:idx val="2"/>
            <c:invertIfNegative val="0"/>
            <c:bubble3D val="0"/>
            <c:spPr>
              <a:solidFill>
                <a:schemeClr val="accent4">
                  <a:lumMod val="60000"/>
                  <a:lumOff val="40000"/>
                </a:schemeClr>
              </a:solidFill>
              <a:ln w="15875">
                <a:solidFill>
                  <a:schemeClr val="tx1"/>
                </a:solidFill>
              </a:ln>
              <a:effectLst/>
            </c:spPr>
            <c:extLst xmlns:c16r2="http://schemas.microsoft.com/office/drawing/2015/06/chart">
              <c:ext xmlns:c16="http://schemas.microsoft.com/office/drawing/2014/chart" uri="{C3380CC4-5D6E-409C-BE32-E72D297353CC}">
                <c16:uniqueId val="{00000003-946C-4EB3-8FCF-3481FC3FEDDA}"/>
              </c:ext>
            </c:extLst>
          </c:dPt>
          <c:dLbls>
            <c:spPr>
              <a:noFill/>
              <a:ln>
                <a:noFill/>
              </a:ln>
              <a:effectLst/>
            </c:spPr>
            <c:txPr>
              <a:bodyPr rot="0" spcFirstLastPara="1" vertOverflow="ellipsis" vert="horz" wrap="square" anchor="ctr" anchorCtr="1"/>
              <a:lstStyle/>
              <a:p>
                <a:pPr>
                  <a:defRPr sz="900" b="0" i="0" u="none" strike="noStrike" kern="1200" baseline="0">
                    <a:solidFill>
                      <a:srgbClr val="00568B"/>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Finalidad!$B$3:$E$3</c:f>
              <c:strCache>
                <c:ptCount val="3"/>
                <c:pt idx="0">
                  <c:v>Vigente</c:v>
                </c:pt>
                <c:pt idx="1">
                  <c:v>Ejecutado</c:v>
                </c:pt>
                <c:pt idx="2">
                  <c:v>Saldo por Ejecutar</c:v>
                </c:pt>
              </c:strCache>
            </c:strRef>
          </c:cat>
          <c:val>
            <c:numRef>
              <c:f>Finalidad!$B$5:$E$5</c:f>
              <c:numCache>
                <c:formatCode>#,##0.00</c:formatCode>
                <c:ptCount val="3"/>
                <c:pt idx="0">
                  <c:v>19000000</c:v>
                </c:pt>
                <c:pt idx="1">
                  <c:v>4446110.87</c:v>
                </c:pt>
                <c:pt idx="2">
                  <c:v>14553889.129999999</c:v>
                </c:pt>
              </c:numCache>
            </c:numRef>
          </c:val>
          <c:extLst xmlns:c16r2="http://schemas.microsoft.com/office/drawing/2015/06/chart">
            <c:ext xmlns:c16="http://schemas.microsoft.com/office/drawing/2014/chart" uri="{C3380CC4-5D6E-409C-BE32-E72D297353CC}">
              <c16:uniqueId val="{00000004-946C-4EB3-8FCF-3481FC3FEDDA}"/>
            </c:ext>
          </c:extLst>
        </c:ser>
        <c:dLbls>
          <c:showLegendKey val="0"/>
          <c:showVal val="0"/>
          <c:showCatName val="0"/>
          <c:showSerName val="0"/>
          <c:showPercent val="0"/>
          <c:showBubbleSize val="0"/>
        </c:dLbls>
        <c:gapWidth val="150"/>
        <c:axId val="293531848"/>
        <c:axId val="29353224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Finalidad!$A$4</c15:sqref>
                        </c15:formulaRef>
                      </c:ext>
                    </c:extLst>
                    <c:strCache>
                      <c:ptCount val="1"/>
                    </c:strCache>
                  </c:strRef>
                </c:tx>
                <c:spPr>
                  <a:solidFill>
                    <a:schemeClr val="accent1"/>
                  </a:solidFill>
                  <a:ln>
                    <a:noFill/>
                  </a:ln>
                  <a:effectLst/>
                </c:spPr>
                <c:invertIfNegative val="0"/>
                <c:cat>
                  <c:strRef>
                    <c:extLst xmlns:c16r2="http://schemas.microsoft.com/office/drawing/2015/06/chart">
                      <c:ext uri="{02D57815-91ED-43cb-92C2-25804820EDAC}">
                        <c15:formulaRef>
                          <c15:sqref>Finalidad!$B$3:$E$3</c15:sqref>
                        </c15:formulaRef>
                      </c:ext>
                    </c:extLst>
                    <c:strCache>
                      <c:ptCount val="3"/>
                      <c:pt idx="0">
                        <c:v>Vigente</c:v>
                      </c:pt>
                      <c:pt idx="1">
                        <c:v>Ejecutado</c:v>
                      </c:pt>
                      <c:pt idx="2">
                        <c:v>Saldo por Ejecutar</c:v>
                      </c:pt>
                    </c:strCache>
                  </c:strRef>
                </c:cat>
                <c:val>
                  <c:numRef>
                    <c:extLst xmlns:c16r2="http://schemas.microsoft.com/office/drawing/2015/06/chart">
                      <c:ext uri="{02D57815-91ED-43cb-92C2-25804820EDAC}">
                        <c15:formulaRef>
                          <c15:sqref>Finalidad!$B$4:$E$4</c15:sqref>
                        </c15:formulaRef>
                      </c:ext>
                    </c:extLst>
                    <c:numCache>
                      <c:formatCode>General</c:formatCode>
                      <c:ptCount val="3"/>
                    </c:numCache>
                  </c:numRef>
                </c:val>
                <c:extLst xmlns:c16r2="http://schemas.microsoft.com/office/drawing/2015/06/chart">
                  <c:ext xmlns:c16="http://schemas.microsoft.com/office/drawing/2014/chart" uri="{C3380CC4-5D6E-409C-BE32-E72D297353CC}">
                    <c16:uniqueId val="{00000005-946C-4EB3-8FCF-3481FC3FEDDA}"/>
                  </c:ext>
                </c:extLst>
              </c15:ser>
            </c15:filteredBarSeries>
          </c:ext>
        </c:extLst>
      </c:barChart>
      <c:catAx>
        <c:axId val="293531848"/>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568B"/>
                    </a:solidFill>
                    <a:latin typeface="+mn-lt"/>
                    <a:ea typeface="+mn-ea"/>
                    <a:cs typeface="+mn-cs"/>
                  </a:defRPr>
                </a:pPr>
                <a:r>
                  <a:rPr lang="es-GT"/>
                  <a:t>Orden público y seguridad ciudadana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00568B"/>
                  </a:solidFill>
                  <a:latin typeface="+mn-lt"/>
                  <a:ea typeface="+mn-ea"/>
                  <a:cs typeface="+mn-cs"/>
                </a:defRPr>
              </a:pPr>
              <a:endParaRPr lang="es-G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568B"/>
                </a:solidFill>
                <a:latin typeface="+mn-lt"/>
                <a:ea typeface="+mn-ea"/>
                <a:cs typeface="+mn-cs"/>
              </a:defRPr>
            </a:pPr>
            <a:endParaRPr lang="es-GT"/>
          </a:p>
        </c:txPr>
        <c:crossAx val="293532240"/>
        <c:crosses val="autoZero"/>
        <c:auto val="1"/>
        <c:lblAlgn val="ctr"/>
        <c:lblOffset val="100"/>
        <c:noMultiLvlLbl val="0"/>
      </c:catAx>
      <c:valAx>
        <c:axId val="293532240"/>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568B"/>
                </a:solidFill>
                <a:latin typeface="+mn-lt"/>
                <a:ea typeface="+mn-ea"/>
                <a:cs typeface="+mn-cs"/>
              </a:defRPr>
            </a:pPr>
            <a:endParaRPr lang="es-GT"/>
          </a:p>
        </c:txPr>
        <c:crossAx val="293531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568B"/>
              </a:solidFill>
              <a:latin typeface="+mn-lt"/>
              <a:ea typeface="+mn-ea"/>
              <a:cs typeface="+mn-cs"/>
            </a:defRPr>
          </a:pPr>
          <a:endParaRPr lang="es-GT"/>
        </a:p>
      </c:txPr>
    </c:legend>
    <c:plotVisOnly val="1"/>
    <c:dispBlanksAs val="gap"/>
    <c:showDLblsOverMax val="0"/>
  </c:chart>
  <c:spPr>
    <a:noFill/>
    <a:ln>
      <a:noFill/>
    </a:ln>
    <a:effectLst/>
  </c:spPr>
  <c:txPr>
    <a:bodyPr/>
    <a:lstStyle/>
    <a:p>
      <a:pPr>
        <a:defRPr>
          <a:solidFill>
            <a:srgbClr val="00568B"/>
          </a:solidFill>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5B6441-B249-9247-AE10-1388FD060A6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 xmlns:a16="http://schemas.microsoft.com/office/drawing/2014/main" id="{8FE77E3A-E3BF-3F44-B853-D260F03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 xmlns:a16="http://schemas.microsoft.com/office/drawing/2014/main" id="{5C0EF935-6F60-AE42-8202-ADFFFD4A61F2}"/>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5" name="Marcador de pie de página 4">
            <a:extLst>
              <a:ext uri="{FF2B5EF4-FFF2-40B4-BE49-F238E27FC236}">
                <a16:creationId xmlns="" xmlns:a16="http://schemas.microsoft.com/office/drawing/2014/main" id="{07F58EF3-C05C-824E-B9A2-F65C2E42CBD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489687CB-568A-7243-A153-A219D59B7089}"/>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3795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4EC5EDB-6E8B-014B-9E67-05E684E002E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 xmlns:a16="http://schemas.microsoft.com/office/drawing/2014/main" id="{B0586737-3F28-0C45-8BEE-75B0537CA8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9F961E91-98DD-064C-9FD1-9A0CDA9630CC}"/>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5" name="Marcador de pie de página 4">
            <a:extLst>
              <a:ext uri="{FF2B5EF4-FFF2-40B4-BE49-F238E27FC236}">
                <a16:creationId xmlns="" xmlns:a16="http://schemas.microsoft.com/office/drawing/2014/main" id="{45C860E0-7E67-1340-B11A-CCBCD7EED6F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AF36C1FF-20AA-1D49-919D-81743C36EA04}"/>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89707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0F8BE944-AE88-334A-B7A2-FED1BE2948D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 xmlns:a16="http://schemas.microsoft.com/office/drawing/2014/main" id="{8262D3D4-1425-674C-B0E9-4D3E019B5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019DD82D-E448-6B46-8BDF-2763FEF85BF1}"/>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5" name="Marcador de pie de página 4">
            <a:extLst>
              <a:ext uri="{FF2B5EF4-FFF2-40B4-BE49-F238E27FC236}">
                <a16:creationId xmlns="" xmlns:a16="http://schemas.microsoft.com/office/drawing/2014/main" id="{0B209232-B37A-C844-82E3-39B9DEC4D47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02C12606-0B84-EE4B-9DA5-A47C5FE8B622}"/>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72903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4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169E00-77AB-B741-9AF9-40B02CD163B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7E3BB3D2-440B-1745-B695-8A4979D3A4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CEBC45A4-C0E0-F740-A4E5-FBAEE182849B}"/>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5" name="Marcador de pie de página 4">
            <a:extLst>
              <a:ext uri="{FF2B5EF4-FFF2-40B4-BE49-F238E27FC236}">
                <a16:creationId xmlns="" xmlns:a16="http://schemas.microsoft.com/office/drawing/2014/main" id="{EDC82089-1EAD-FE47-B722-98DC30A4F92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C9D37CC0-C5FA-9F45-8CAC-88FE795C7EB2}"/>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80461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FCA2CA6-6171-B24C-B6C8-49140719A37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AE389AA0-DCEB-BE42-B937-F94DEA765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 xmlns:a16="http://schemas.microsoft.com/office/drawing/2014/main" id="{E9280672-797A-D041-A412-92E73B842E44}"/>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5" name="Marcador de pie de página 4">
            <a:extLst>
              <a:ext uri="{FF2B5EF4-FFF2-40B4-BE49-F238E27FC236}">
                <a16:creationId xmlns="" xmlns:a16="http://schemas.microsoft.com/office/drawing/2014/main" id="{5FA7A7EC-BBB0-CD45-807A-E26D2FDCC29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11AC2D5E-2EF3-F24C-B0D3-72654B84B24D}"/>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99846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4E2D90-329D-4740-B68C-04C7C945CA7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4336B08B-4935-094A-B33F-D97618EFE6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 xmlns:a16="http://schemas.microsoft.com/office/drawing/2014/main" id="{9D83ADBF-A853-6940-B33B-DD82F0410CF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 xmlns:a16="http://schemas.microsoft.com/office/drawing/2014/main" id="{93E49A73-9C32-8B40-A486-1CF99257E759}"/>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6" name="Marcador de pie de página 5">
            <a:extLst>
              <a:ext uri="{FF2B5EF4-FFF2-40B4-BE49-F238E27FC236}">
                <a16:creationId xmlns="" xmlns:a16="http://schemas.microsoft.com/office/drawing/2014/main" id="{574B5B25-1056-5F42-BE33-520529E12BE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2AC08E08-A861-5C43-86DC-44730BB8713D}"/>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72675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62BDFF-7E5D-D146-AF9A-22884A574E8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1572D0B7-6919-2046-AC74-B9B4C71F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 xmlns:a16="http://schemas.microsoft.com/office/drawing/2014/main" id="{A75EF5F6-01E7-7F40-806C-4FBA577FAAE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 xmlns:a16="http://schemas.microsoft.com/office/drawing/2014/main" id="{9BF112B9-6299-1843-9CC7-65375E6D9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 xmlns:a16="http://schemas.microsoft.com/office/drawing/2014/main" id="{B96D8782-F004-964D-B750-FB6CEA5E70C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 xmlns:a16="http://schemas.microsoft.com/office/drawing/2014/main" id="{4ADD34C9-A59D-5E48-B67C-93E35889F12D}"/>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8" name="Marcador de pie de página 7">
            <a:extLst>
              <a:ext uri="{FF2B5EF4-FFF2-40B4-BE49-F238E27FC236}">
                <a16:creationId xmlns="" xmlns:a16="http://schemas.microsoft.com/office/drawing/2014/main" id="{6B720579-97C2-BD4F-9153-6FB2546CCD4B}"/>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C2C017CD-7E32-BE40-9D67-E4FF13FA63AC}"/>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79195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D9BDA8-39BE-1A4F-AB6A-F9F77C91E4D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 xmlns:a16="http://schemas.microsoft.com/office/drawing/2014/main" id="{C1926EBD-3C2A-4549-B409-C9FBD07B3004}"/>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4" name="Marcador de pie de página 3">
            <a:extLst>
              <a:ext uri="{FF2B5EF4-FFF2-40B4-BE49-F238E27FC236}">
                <a16:creationId xmlns="" xmlns:a16="http://schemas.microsoft.com/office/drawing/2014/main" id="{E7F35479-7959-7142-AECF-E767E961EA6C}"/>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37E51BC6-C4A4-6D43-AC42-354DEE746646}"/>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208253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69B6C563-1D34-AC47-801F-7F11D69BA201}"/>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3" name="Marcador de pie de página 2">
            <a:extLst>
              <a:ext uri="{FF2B5EF4-FFF2-40B4-BE49-F238E27FC236}">
                <a16:creationId xmlns="" xmlns:a16="http://schemas.microsoft.com/office/drawing/2014/main" id="{DA39EF87-DB60-474F-A2BF-40C8629F409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D27D300E-02FB-8645-B6EB-6D60D768F66B}"/>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77470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8C30F86-4DDF-C54F-8E06-6BE3D43236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BE17E9C7-EC44-FD48-A592-BDE222EA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 xmlns:a16="http://schemas.microsoft.com/office/drawing/2014/main" id="{A2D32D36-1BBF-844E-9A8D-49451F0AC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ECC88E43-E4AC-D94C-AF2E-1EEB7F4BAF4A}"/>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6" name="Marcador de pie de página 5">
            <a:extLst>
              <a:ext uri="{FF2B5EF4-FFF2-40B4-BE49-F238E27FC236}">
                <a16:creationId xmlns="" xmlns:a16="http://schemas.microsoft.com/office/drawing/2014/main" id="{4DE6F123-133C-604F-80D1-58B4DC1632D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F9133666-B2BA-B84C-BC64-F50EF213552F}"/>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173609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7197CCD-7FE3-CA4C-9F3C-2A5599B8CCA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 xmlns:a16="http://schemas.microsoft.com/office/drawing/2014/main" id="{D73688EB-C5C7-FE4A-9716-B0BA6279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 xmlns:a16="http://schemas.microsoft.com/office/drawing/2014/main" id="{21FADA65-7BAA-7649-86A6-CF4679B1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2C81C9E9-584D-C04C-8B68-FEA1402466EE}"/>
              </a:ext>
            </a:extLst>
          </p:cNvPr>
          <p:cNvSpPr>
            <a:spLocks noGrp="1"/>
          </p:cNvSpPr>
          <p:nvPr>
            <p:ph type="dt" sz="half" idx="10"/>
          </p:nvPr>
        </p:nvSpPr>
        <p:spPr/>
        <p:txBody>
          <a:bodyPr/>
          <a:lstStyle/>
          <a:p>
            <a:fld id="{48699454-3534-1D49-A98A-910895A582FE}" type="datetimeFigureOut">
              <a:rPr lang="es-GT" smtClean="0"/>
              <a:t>02/07/2021</a:t>
            </a:fld>
            <a:endParaRPr lang="es-GT"/>
          </a:p>
        </p:txBody>
      </p:sp>
      <p:sp>
        <p:nvSpPr>
          <p:cNvPr id="6" name="Marcador de pie de página 5">
            <a:extLst>
              <a:ext uri="{FF2B5EF4-FFF2-40B4-BE49-F238E27FC236}">
                <a16:creationId xmlns="" xmlns:a16="http://schemas.microsoft.com/office/drawing/2014/main" id="{F319748B-5368-FB49-83C6-78E291E6AD8E}"/>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CC533CF9-6B15-F743-83F6-A08FA041501F}"/>
              </a:ext>
            </a:extLst>
          </p:cNvPr>
          <p:cNvSpPr>
            <a:spLocks noGrp="1"/>
          </p:cNvSpPr>
          <p:nvPr>
            <p:ph type="sldNum" sz="quarter" idx="12"/>
          </p:nvPr>
        </p:nvSpPr>
        <p:spPr/>
        <p:txBody>
          <a:bodyPr/>
          <a:lstStyle/>
          <a:p>
            <a:fld id="{87B9D110-6ABA-C143-928A-531D07B07F9C}" type="slidenum">
              <a:rPr lang="es-GT" smtClean="0"/>
              <a:t>‹Nº›</a:t>
            </a:fld>
            <a:endParaRPr lang="es-GT"/>
          </a:p>
        </p:txBody>
      </p:sp>
    </p:spTree>
    <p:extLst>
      <p:ext uri="{BB962C8B-B14F-4D97-AF65-F5344CB8AC3E}">
        <p14:creationId xmlns:p14="http://schemas.microsoft.com/office/powerpoint/2010/main" val="3112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1A2B3DFA-3FCB-F14E-999C-BAF165F97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A21494C4-B03E-7649-A1E1-F80D34FE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81CBEC7F-6696-8E4D-9B90-EC4FCBA2C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99454-3534-1D49-A98A-910895A582FE}" type="datetimeFigureOut">
              <a:rPr lang="es-GT" smtClean="0"/>
              <a:t>02/07/2021</a:t>
            </a:fld>
            <a:endParaRPr lang="es-GT"/>
          </a:p>
        </p:txBody>
      </p:sp>
      <p:sp>
        <p:nvSpPr>
          <p:cNvPr id="5" name="Marcador de pie de página 4">
            <a:extLst>
              <a:ext uri="{FF2B5EF4-FFF2-40B4-BE49-F238E27FC236}">
                <a16:creationId xmlns="" xmlns:a16="http://schemas.microsoft.com/office/drawing/2014/main" id="{43F6D007-FA7E-2549-ADC5-7A526F90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EAD0DB35-4C29-1D49-BB89-C5CF69AD1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D110-6ABA-C143-928A-531D07B07F9C}" type="slidenum">
              <a:rPr lang="es-GT" smtClean="0"/>
              <a:t>‹Nº›</a:t>
            </a:fld>
            <a:endParaRPr lang="es-GT"/>
          </a:p>
        </p:txBody>
      </p:sp>
    </p:spTree>
    <p:extLst>
      <p:ext uri="{BB962C8B-B14F-4D97-AF65-F5344CB8AC3E}">
        <p14:creationId xmlns:p14="http://schemas.microsoft.com/office/powerpoint/2010/main" val="347702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 xmlns:a16="http://schemas.microsoft.com/office/drawing/2014/main" id="{FF375C9D-7172-DD48-9FE4-5DD97FB9433F}"/>
              </a:ext>
            </a:extLst>
          </p:cNvPr>
          <p:cNvCxnSpPr>
            <a:cxnSpLocks/>
          </p:cNvCxnSpPr>
          <p:nvPr/>
        </p:nvCxnSpPr>
        <p:spPr>
          <a:xfrm>
            <a:off x="6453895" y="228130"/>
            <a:ext cx="0" cy="612231"/>
          </a:xfrm>
          <a:prstGeom prst="line">
            <a:avLst/>
          </a:prstGeom>
          <a:ln w="12700">
            <a:solidFill>
              <a:srgbClr val="003353"/>
            </a:solidFil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7119891" y="5637320"/>
            <a:ext cx="4737914" cy="923330"/>
          </a:xfrm>
          <a:prstGeom prst="rect">
            <a:avLst/>
          </a:prstGeom>
        </p:spPr>
        <p:txBody>
          <a:bodyPr wrap="square">
            <a:spAutoFit/>
          </a:bodyPr>
          <a:lstStyle/>
          <a:p>
            <a:pPr algn="r"/>
            <a:r>
              <a:rPr lang="es-GT" dirty="0">
                <a:solidFill>
                  <a:schemeClr val="bg1"/>
                </a:solidFill>
                <a:latin typeface="Times New Roman" panose="02020603050405020304" pitchFamily="18" charset="0"/>
                <a:cs typeface="Times New Roman" panose="02020603050405020304" pitchFamily="18" charset="0"/>
              </a:rPr>
              <a:t>Sra. Defensora Lilian Karina </a:t>
            </a:r>
            <a:r>
              <a:rPr lang="es-GT" dirty="0" err="1">
                <a:solidFill>
                  <a:schemeClr val="bg1"/>
                </a:solidFill>
                <a:latin typeface="Times New Roman" panose="02020603050405020304" pitchFamily="18" charset="0"/>
                <a:cs typeface="Times New Roman" panose="02020603050405020304" pitchFamily="18" charset="0"/>
              </a:rPr>
              <a:t>Xínico</a:t>
            </a:r>
            <a:r>
              <a:rPr lang="es-GT" dirty="0">
                <a:solidFill>
                  <a:schemeClr val="bg1"/>
                </a:solidFill>
                <a:latin typeface="Times New Roman" panose="02020603050405020304" pitchFamily="18" charset="0"/>
                <a:cs typeface="Times New Roman" panose="02020603050405020304" pitchFamily="18" charset="0"/>
              </a:rPr>
              <a:t> </a:t>
            </a:r>
            <a:r>
              <a:rPr lang="es-GT" dirty="0" err="1">
                <a:solidFill>
                  <a:schemeClr val="bg1"/>
                </a:solidFill>
                <a:latin typeface="Times New Roman" panose="02020603050405020304" pitchFamily="18" charset="0"/>
                <a:cs typeface="Times New Roman" panose="02020603050405020304" pitchFamily="18" charset="0"/>
              </a:rPr>
              <a:t>Xiquitá</a:t>
            </a:r>
            <a:endParaRPr lang="es-GT" dirty="0">
              <a:solidFill>
                <a:schemeClr val="bg1"/>
              </a:solidFill>
              <a:latin typeface="Times New Roman" panose="02020603050405020304" pitchFamily="18" charset="0"/>
              <a:cs typeface="Times New Roman" panose="02020603050405020304" pitchFamily="18" charset="0"/>
            </a:endParaRPr>
          </a:p>
          <a:p>
            <a:pPr algn="r"/>
            <a:r>
              <a:rPr lang="es-GT" dirty="0">
                <a:solidFill>
                  <a:schemeClr val="bg1"/>
                </a:solidFill>
                <a:latin typeface="Times New Roman" panose="02020603050405020304" pitchFamily="18" charset="0"/>
                <a:cs typeface="Times New Roman" panose="02020603050405020304" pitchFamily="18" charset="0"/>
              </a:rPr>
              <a:t>DEFENSORIA DE LA MUJER INDIGENA</a:t>
            </a:r>
          </a:p>
          <a:p>
            <a:pPr algn="r"/>
            <a:endParaRPr lang="es-GT" dirty="0">
              <a:solidFill>
                <a:schemeClr val="bg1"/>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 xmlns:a16="http://schemas.microsoft.com/office/drawing/2014/main" id="{5B85C621-E17F-4E41-A143-0D4736F05802}"/>
              </a:ext>
            </a:extLst>
          </p:cNvPr>
          <p:cNvSpPr txBox="1"/>
          <p:nvPr/>
        </p:nvSpPr>
        <p:spPr>
          <a:xfrm>
            <a:off x="6548282" y="239281"/>
            <a:ext cx="1274262" cy="507831"/>
          </a:xfrm>
          <a:prstGeom prst="rect">
            <a:avLst/>
          </a:prstGeom>
          <a:noFill/>
        </p:spPr>
        <p:txBody>
          <a:bodyPr wrap="square" rtlCol="0">
            <a:spAutoFit/>
          </a:bodyPr>
          <a:lstStyle/>
          <a:p>
            <a:r>
              <a:rPr lang="es-GT" sz="900" b="1" dirty="0">
                <a:solidFill>
                  <a:srgbClr val="003353"/>
                </a:solidFill>
                <a:latin typeface="Montserrat" pitchFamily="2" charset="77"/>
              </a:rPr>
              <a:t>DEFENSORÍA DE LA MUJER INDÍGENA </a:t>
            </a:r>
          </a:p>
          <a:p>
            <a:r>
              <a:rPr lang="es-GT" sz="900" b="1" dirty="0">
                <a:solidFill>
                  <a:srgbClr val="003353"/>
                </a:solidFill>
                <a:latin typeface="Montserrat" pitchFamily="2" charset="77"/>
              </a:rPr>
              <a:t>-DEMI-</a:t>
            </a:r>
          </a:p>
        </p:txBody>
      </p:sp>
    </p:spTree>
    <p:extLst>
      <p:ext uri="{BB962C8B-B14F-4D97-AF65-F5344CB8AC3E}">
        <p14:creationId xmlns:p14="http://schemas.microsoft.com/office/powerpoint/2010/main" val="132383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873760" y="476996"/>
            <a:ext cx="10210800" cy="3965573"/>
          </a:xfrm>
          <a:prstGeom prst="rect">
            <a:avLst/>
          </a:prstGeom>
        </p:spPr>
        <p:txBody>
          <a:bodyPr wrap="square">
            <a:spAutoFit/>
          </a:bodyPr>
          <a:lstStyle/>
          <a:p>
            <a:pPr lvl="0" algn="just">
              <a:lnSpc>
                <a:spcPct val="107000"/>
              </a:lnSpc>
              <a:spcAft>
                <a:spcPts val="0"/>
              </a:spcAft>
            </a:pPr>
            <a:endParaRPr lang="es-GT"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es-GT"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es-GT"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es-GT" sz="2800"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r>
              <a:rPr lang="es-GT" sz="2800"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rPr>
              <a:t>4.    Centro de llamadas </a:t>
            </a:r>
            <a:endParaRPr lang="es-GT" sz="2800" dirty="0">
              <a:solidFill>
                <a:srgbClr val="00568B"/>
              </a:solidFill>
              <a:latin typeface="Calibri" panose="020F0502020204030204" pitchFamily="34" charset="0"/>
              <a:ea typeface="Calibri" panose="020F0502020204030204" pitchFamily="34" charset="0"/>
              <a:cs typeface="Times New Roman" panose="02020603050405020304" pitchFamily="18" charset="0"/>
            </a:endParaRPr>
          </a:p>
          <a:p>
            <a:pPr algn="just"/>
            <a:r>
              <a:rPr lang="es-GT" dirty="0">
                <a:solidFill>
                  <a:srgbClr val="00568B"/>
                </a:solidFill>
                <a:latin typeface="Times New Roman" panose="02020603050405020304" pitchFamily="18" charset="0"/>
              </a:rPr>
              <a:t> </a:t>
            </a:r>
          </a:p>
          <a:p>
            <a:pPr algn="just"/>
            <a:endParaRPr lang="es-GT" dirty="0">
              <a:solidFill>
                <a:srgbClr val="00568B"/>
              </a:solidFill>
            </a:endParaRPr>
          </a:p>
          <a:p>
            <a:pPr algn="just"/>
            <a:r>
              <a:rPr lang="es-GT" sz="2000" dirty="0">
                <a:solidFill>
                  <a:srgbClr val="00568B"/>
                </a:solidFill>
                <a:latin typeface="Times New Roman" panose="02020603050405020304" pitchFamily="18" charset="0"/>
              </a:rPr>
              <a:t>Atención permanente y gratuita a las mujeres víctimas de violencia, a través del centro de llamadas 1529, que requirieron atención, orientación y asesoría por esta vía.  De enero a  abril se </a:t>
            </a:r>
            <a:r>
              <a:rPr lang="es-GT" dirty="0">
                <a:solidFill>
                  <a:srgbClr val="00568B"/>
                </a:solidFill>
              </a:rPr>
              <a:t>recibieron </a:t>
            </a:r>
            <a:r>
              <a:rPr lang="es-GT" sz="2000" dirty="0">
                <a:solidFill>
                  <a:srgbClr val="00568B"/>
                </a:solidFill>
                <a:latin typeface="Times New Roman" panose="02020603050405020304" pitchFamily="18" charset="0"/>
              </a:rPr>
              <a:t>1,887 llamadas, en los cuatro idiomas mayas mayoritarios, </a:t>
            </a:r>
            <a:r>
              <a:rPr lang="es-GT" sz="2000" dirty="0" err="1">
                <a:solidFill>
                  <a:srgbClr val="00568B"/>
                </a:solidFill>
                <a:latin typeface="Times New Roman" panose="02020603050405020304" pitchFamily="18" charset="0"/>
              </a:rPr>
              <a:t>K'iche</a:t>
            </a:r>
            <a:r>
              <a:rPr lang="es-GT" sz="2000" dirty="0">
                <a:solidFill>
                  <a:srgbClr val="00568B"/>
                </a:solidFill>
                <a:latin typeface="Times New Roman" panose="02020603050405020304" pitchFamily="18" charset="0"/>
              </a:rPr>
              <a:t>', Kaqchikel,</a:t>
            </a:r>
            <a:r>
              <a:rPr lang="es-GT" sz="2000" dirty="0">
                <a:solidFill>
                  <a:srgbClr val="00568B"/>
                </a:solidFill>
              </a:rPr>
              <a:t> </a:t>
            </a:r>
            <a:r>
              <a:rPr lang="es-GT" sz="2000" dirty="0">
                <a:solidFill>
                  <a:srgbClr val="00568B"/>
                </a:solidFill>
                <a:latin typeface="Times New Roman" panose="02020603050405020304" pitchFamily="18" charset="0"/>
              </a:rPr>
              <a:t>Q'</a:t>
            </a:r>
            <a:r>
              <a:rPr lang="es-GT" sz="2000" dirty="0" err="1">
                <a:solidFill>
                  <a:srgbClr val="00568B"/>
                </a:solidFill>
                <a:latin typeface="Times New Roman" panose="02020603050405020304" pitchFamily="18" charset="0"/>
              </a:rPr>
              <a:t>eqchi</a:t>
            </a:r>
            <a:r>
              <a:rPr lang="es-GT" sz="2000" dirty="0">
                <a:solidFill>
                  <a:srgbClr val="00568B"/>
                </a:solidFill>
                <a:latin typeface="Times New Roman" panose="02020603050405020304" pitchFamily="18" charset="0"/>
              </a:rPr>
              <a:t>',y </a:t>
            </a:r>
            <a:r>
              <a:rPr lang="es-GT" sz="2000" dirty="0" err="1">
                <a:solidFill>
                  <a:srgbClr val="00568B"/>
                </a:solidFill>
                <a:latin typeface="Times New Roman" panose="02020603050405020304" pitchFamily="18" charset="0"/>
              </a:rPr>
              <a:t>Mam</a:t>
            </a:r>
            <a:r>
              <a:rPr lang="es-GT" sz="2000" dirty="0">
                <a:solidFill>
                  <a:srgbClr val="00568B"/>
                </a:solidFill>
                <a:latin typeface="Times New Roman" panose="02020603050405020304" pitchFamily="18" charset="0"/>
              </a:rPr>
              <a:t>. </a:t>
            </a:r>
            <a:endParaRPr lang="es-GT" sz="2000" dirty="0">
              <a:solidFill>
                <a:srgbClr val="00568B"/>
              </a:solidFill>
            </a:endParaRPr>
          </a:p>
          <a:p>
            <a:pPr algn="just">
              <a:spcAft>
                <a:spcPts val="0"/>
              </a:spcAft>
            </a:pPr>
            <a:r>
              <a:rPr lang="es-GT" dirty="0">
                <a:latin typeface="Times New Roman" panose="02020603050405020304" pitchFamily="18" charset="0"/>
              </a:rPr>
              <a:t> </a:t>
            </a:r>
            <a:endParaRPr lang="es-GT" dirty="0">
              <a:effectLst/>
            </a:endParaRPr>
          </a:p>
        </p:txBody>
      </p:sp>
      <p:pic>
        <p:nvPicPr>
          <p:cNvPr id="2" name="Imagen 1"/>
          <p:cNvPicPr>
            <a:picLocks noChangeAspect="1"/>
          </p:cNvPicPr>
          <p:nvPr/>
        </p:nvPicPr>
        <p:blipFill>
          <a:blip r:embed="rId3"/>
          <a:stretch>
            <a:fillRect/>
          </a:stretch>
        </p:blipFill>
        <p:spPr>
          <a:xfrm>
            <a:off x="0" y="6238875"/>
            <a:ext cx="1066800" cy="619125"/>
          </a:xfrm>
          <a:prstGeom prst="rect">
            <a:avLst/>
          </a:prstGeom>
        </p:spPr>
      </p:pic>
    </p:spTree>
    <p:extLst>
      <p:ext uri="{BB962C8B-B14F-4D97-AF65-F5344CB8AC3E}">
        <p14:creationId xmlns:p14="http://schemas.microsoft.com/office/powerpoint/2010/main" val="406248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6238875"/>
            <a:ext cx="1066800" cy="619125"/>
          </a:xfrm>
          <a:prstGeom prst="rect">
            <a:avLst/>
          </a:prstGeom>
        </p:spPr>
      </p:pic>
      <p:sp>
        <p:nvSpPr>
          <p:cNvPr id="4" name="Rectángulo 3"/>
          <p:cNvSpPr/>
          <p:nvPr/>
        </p:nvSpPr>
        <p:spPr>
          <a:xfrm>
            <a:off x="767228" y="2040731"/>
            <a:ext cx="10210800" cy="2862322"/>
          </a:xfrm>
          <a:prstGeom prst="rect">
            <a:avLst/>
          </a:prstGeom>
        </p:spPr>
        <p:txBody>
          <a:bodyPr wrap="square">
            <a:spAutoFit/>
          </a:bodyPr>
          <a:lstStyle/>
          <a:p>
            <a:pPr algn="just">
              <a:spcAft>
                <a:spcPts val="0"/>
              </a:spcAft>
              <a:tabLst>
                <a:tab pos="2743200" algn="ctr"/>
              </a:tabLst>
            </a:pPr>
            <a:r>
              <a:rPr lang="es-GT" dirty="0">
                <a:solidFill>
                  <a:srgbClr val="00568B"/>
                </a:solidFill>
              </a:rPr>
              <a:t>Se realizaron foros virtuales, conferencias y charlas informativas en el marco de los derechos humanos de las mujeres indígenas mayas, garífunas y </a:t>
            </a:r>
            <a:r>
              <a:rPr lang="es-GT" dirty="0" err="1">
                <a:solidFill>
                  <a:srgbClr val="00568B"/>
                </a:solidFill>
              </a:rPr>
              <a:t>xinkas</a:t>
            </a:r>
            <a:r>
              <a:rPr lang="es-GT" dirty="0">
                <a:solidFill>
                  <a:srgbClr val="00568B"/>
                </a:solidFill>
              </a:rPr>
              <a:t>. </a:t>
            </a:r>
          </a:p>
          <a:p>
            <a:pPr algn="just">
              <a:spcAft>
                <a:spcPts val="0"/>
              </a:spcAft>
              <a:tabLst>
                <a:tab pos="2743200" algn="ctr"/>
              </a:tabLst>
            </a:pPr>
            <a:endParaRPr lang="es-GT" dirty="0">
              <a:solidFill>
                <a:srgbClr val="00568B"/>
              </a:solidFill>
            </a:endParaRPr>
          </a:p>
          <a:p>
            <a:pPr algn="just">
              <a:spcAft>
                <a:spcPts val="0"/>
              </a:spcAft>
              <a:tabLst>
                <a:tab pos="2743200" algn="ctr"/>
              </a:tabLst>
            </a:pPr>
            <a:r>
              <a:rPr lang="es-GT" dirty="0">
                <a:solidFill>
                  <a:srgbClr val="00568B"/>
                </a:solidFill>
              </a:rPr>
              <a:t>En el que se desarrollaron las temáticas de: La explotación sexual y sus fines, Mujeres indígenas ante el Covid19 mitigación y recuperación, La participación de las mujeres indígenas en la construcción de comunidades incluyentes para la obtención un cambio significativo y El papel de las mujeres indígenas en la protección de los recursos naturales.</a:t>
            </a:r>
          </a:p>
          <a:p>
            <a:pPr algn="just">
              <a:spcAft>
                <a:spcPts val="0"/>
              </a:spcAft>
              <a:tabLst>
                <a:tab pos="2743200" algn="ctr"/>
              </a:tabLst>
            </a:pPr>
            <a:endParaRPr lang="es-GT" dirty="0">
              <a:solidFill>
                <a:srgbClr val="00568B"/>
              </a:solidFill>
            </a:endParaRPr>
          </a:p>
          <a:p>
            <a:pPr algn="just">
              <a:spcAft>
                <a:spcPts val="0"/>
              </a:spcAft>
              <a:tabLst>
                <a:tab pos="2743200" algn="ctr"/>
              </a:tabLst>
            </a:pPr>
            <a:r>
              <a:rPr lang="es-GT" dirty="0">
                <a:solidFill>
                  <a:srgbClr val="00568B"/>
                </a:solidFill>
              </a:rPr>
              <a:t> Con participación 347 personas. Las referidas actividades de prevención fueron desarrolladas en la sede central y en las 13 sedes regionales. </a:t>
            </a:r>
          </a:p>
        </p:txBody>
      </p:sp>
      <p:sp>
        <p:nvSpPr>
          <p:cNvPr id="5" name="Rectángulo 4"/>
          <p:cNvSpPr/>
          <p:nvPr/>
        </p:nvSpPr>
        <p:spPr>
          <a:xfrm>
            <a:off x="873760" y="921685"/>
            <a:ext cx="8704499" cy="530594"/>
          </a:xfrm>
          <a:prstGeom prst="rect">
            <a:avLst/>
          </a:prstGeom>
        </p:spPr>
        <p:txBody>
          <a:bodyPr wrap="none">
            <a:spAutoFit/>
          </a:bodyPr>
          <a:lstStyle/>
          <a:p>
            <a:pPr lvl="0" algn="just">
              <a:lnSpc>
                <a:spcPct val="107000"/>
              </a:lnSpc>
              <a:spcAft>
                <a:spcPts val="800"/>
              </a:spcAft>
            </a:pPr>
            <a:r>
              <a:rPr lang="es-GT" sz="2800"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rPr>
              <a:t>Prevención de la violencia contra las mujeres indígenas </a:t>
            </a:r>
            <a:endParaRPr lang="es-GT" sz="2800" dirty="0">
              <a:solidFill>
                <a:srgbClr val="00568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12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066800" y="1113737"/>
            <a:ext cx="9895840" cy="3435556"/>
          </a:xfrm>
          <a:prstGeom prst="rect">
            <a:avLst/>
          </a:prstGeom>
        </p:spPr>
        <p:txBody>
          <a:bodyPr wrap="square">
            <a:spAutoFit/>
          </a:bodyPr>
          <a:lstStyle/>
          <a:p>
            <a:pPr lvl="0" algn="just">
              <a:lnSpc>
                <a:spcPct val="107000"/>
              </a:lnSpc>
              <a:spcAft>
                <a:spcPts val="800"/>
              </a:spcAft>
            </a:pPr>
            <a:r>
              <a:rPr lang="es-GT" sz="2800"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rPr>
              <a:t>Desarrollo político</a:t>
            </a:r>
          </a:p>
          <a:p>
            <a:pPr lvl="0" algn="just">
              <a:lnSpc>
                <a:spcPct val="107000"/>
              </a:lnSpc>
              <a:spcAft>
                <a:spcPts val="800"/>
              </a:spcAft>
            </a:pPr>
            <a:endParaRPr lang="es-GT" sz="2800"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s-GT" dirty="0">
                <a:solidFill>
                  <a:srgbClr val="00568B"/>
                </a:solidFill>
              </a:rPr>
              <a:t>En el marco del cumplimiento del Artículo 6 del Acuerdo Gubernativo Número 525-99 y sus reformas  de enero a abril se realizaron 4 sesiones ordinarias y 8 sesiones extraordinarias de la Junta Coordinadora.  Estas sesiones tuvieron un consto de Q.48,000.00 Quetzales en concepto de concerniente al pago de dietas. La participación de los miembros de la Junta Coordinadora alcanzó el 98% de asistencia. </a:t>
            </a:r>
          </a:p>
          <a:p>
            <a:pPr algn="just"/>
            <a:endParaRPr lang="es-GT" dirty="0">
              <a:solidFill>
                <a:srgbClr val="00568B"/>
              </a:solidFill>
              <a:highlight>
                <a:srgbClr val="FFFF00"/>
              </a:highlight>
              <a:latin typeface="Times New Roman" panose="02020603050405020304" pitchFamily="18" charset="0"/>
              <a:cs typeface="Times New Roman" panose="02020603050405020304" pitchFamily="18" charset="0"/>
            </a:endParaRPr>
          </a:p>
          <a:p>
            <a:pPr algn="just"/>
            <a:r>
              <a:rPr lang="es-GT" dirty="0">
                <a:solidFill>
                  <a:srgbClr val="00568B"/>
                </a:solidFill>
                <a:latin typeface="Times New Roman" panose="02020603050405020304" pitchFamily="18" charset="0"/>
                <a:cs typeface="Times New Roman" panose="02020603050405020304" pitchFamily="18" charset="0"/>
              </a:rPr>
              <a:t>En estas sesiones de trabajo se definió  y  aprobó  la modalidad de abordaje de 10 asambleas Lingüísticas para el periodo 2021, de conformidad con el Artículo 7 del Acuerdo Gubernativo Número 525-99 y sus reformas.</a:t>
            </a:r>
            <a:endParaRPr lang="es-GT" dirty="0">
              <a:solidFill>
                <a:srgbClr val="00568B"/>
              </a:solidFill>
              <a:effectLst/>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0" y="6238875"/>
            <a:ext cx="1066800" cy="619125"/>
          </a:xfrm>
          <a:prstGeom prst="rect">
            <a:avLst/>
          </a:prstGeom>
        </p:spPr>
      </p:pic>
    </p:spTree>
    <p:extLst>
      <p:ext uri="{BB962C8B-B14F-4D97-AF65-F5344CB8AC3E}">
        <p14:creationId xmlns:p14="http://schemas.microsoft.com/office/powerpoint/2010/main" val="261538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27280" y="899214"/>
            <a:ext cx="10961226" cy="4124206"/>
          </a:xfrm>
          <a:prstGeom prst="rect">
            <a:avLst/>
          </a:prstGeom>
        </p:spPr>
        <p:txBody>
          <a:bodyPr wrap="square">
            <a:spAutoFit/>
          </a:bodyPr>
          <a:lstStyle/>
          <a:p>
            <a:pPr algn="just"/>
            <a:r>
              <a:rPr lang="es-GT" sz="2800" b="1" dirty="0">
                <a:solidFill>
                  <a:srgbClr val="00568B"/>
                </a:solidFill>
                <a:latin typeface="Times New Roman" panose="02020603050405020304" pitchFamily="18" charset="0"/>
                <a:cs typeface="Times New Roman" panose="02020603050405020304" pitchFamily="18" charset="0"/>
              </a:rPr>
              <a:t>Alianzas Interinstitucionales y de Cooperación </a:t>
            </a:r>
          </a:p>
          <a:p>
            <a:pPr algn="just"/>
            <a:endParaRPr lang="es-GT" dirty="0">
              <a:solidFill>
                <a:srgbClr val="00568B"/>
              </a:solidFill>
              <a:latin typeface="Times New Roman" panose="02020603050405020304" pitchFamily="18" charset="0"/>
              <a:cs typeface="Times New Roman" panose="02020603050405020304" pitchFamily="18" charset="0"/>
            </a:endParaRPr>
          </a:p>
          <a:p>
            <a:pPr algn="just"/>
            <a:endParaRPr lang="es-GT" dirty="0">
              <a:solidFill>
                <a:srgbClr val="00568B"/>
              </a:solidFill>
              <a:latin typeface="Times New Roman" panose="02020603050405020304" pitchFamily="18" charset="0"/>
              <a:cs typeface="Times New Roman" panose="02020603050405020304" pitchFamily="18" charset="0"/>
            </a:endParaRPr>
          </a:p>
          <a:p>
            <a:pPr algn="just"/>
            <a:r>
              <a:rPr lang="es-GT" dirty="0">
                <a:solidFill>
                  <a:srgbClr val="00568B"/>
                </a:solidFill>
                <a:latin typeface="Times New Roman" panose="02020603050405020304" pitchFamily="18" charset="0"/>
                <a:cs typeface="Times New Roman" panose="02020603050405020304" pitchFamily="18" charset="0"/>
              </a:rPr>
              <a:t>En el primer cuatrimestre del 2021, se afianzaron acciones para la atención a mujeres indígenas víctimas de violencia, el empoderamiento de sus derechos individuales y colectivos a través de programas financiados por la cooperación internacional e </a:t>
            </a:r>
            <a:r>
              <a:rPr lang="es-GT" dirty="0">
                <a:solidFill>
                  <a:srgbClr val="00568B"/>
                </a:solidFill>
              </a:rPr>
              <a:t>instancias gubernamentales y no gubernamentales. Las cuales se detallan a continuación</a:t>
            </a:r>
            <a:r>
              <a:rPr lang="es-GT" dirty="0">
                <a:solidFill>
                  <a:srgbClr val="00568B"/>
                </a:solidFill>
                <a:latin typeface="Times New Roman" panose="02020603050405020304" pitchFamily="18" charset="0"/>
                <a:cs typeface="Times New Roman" panose="02020603050405020304" pitchFamily="18" charset="0"/>
              </a:rPr>
              <a:t>:</a:t>
            </a:r>
          </a:p>
          <a:p>
            <a:pPr algn="just"/>
            <a:endParaRPr lang="es-GT" dirty="0">
              <a:solidFill>
                <a:srgbClr val="00568B"/>
              </a:solidFill>
              <a:latin typeface="Times New Roman" panose="02020603050405020304" pitchFamily="18" charset="0"/>
              <a:cs typeface="Times New Roman" panose="02020603050405020304" pitchFamily="18" charset="0"/>
            </a:endParaRPr>
          </a:p>
          <a:p>
            <a:pPr marL="342900" lvl="0" indent="-342900">
              <a:buAutoNum type="arabicPeriod"/>
            </a:pPr>
            <a:r>
              <a:rPr lang="es-GT" dirty="0" smtClean="0">
                <a:solidFill>
                  <a:srgbClr val="00568B"/>
                </a:solidFill>
              </a:rPr>
              <a:t>Gestión </a:t>
            </a:r>
            <a:r>
              <a:rPr lang="es-GT" dirty="0">
                <a:solidFill>
                  <a:srgbClr val="00568B"/>
                </a:solidFill>
              </a:rPr>
              <a:t>para el financiamiento de la Línea de Emergencia DEMI 1529, con la Organización </a:t>
            </a:r>
            <a:r>
              <a:rPr lang="es-GT" dirty="0" err="1">
                <a:solidFill>
                  <a:srgbClr val="00568B"/>
                </a:solidFill>
              </a:rPr>
              <a:t>Population</a:t>
            </a:r>
            <a:r>
              <a:rPr lang="es-GT" dirty="0">
                <a:solidFill>
                  <a:srgbClr val="00568B"/>
                </a:solidFill>
              </a:rPr>
              <a:t> </a:t>
            </a:r>
            <a:r>
              <a:rPr lang="es-GT" dirty="0" smtClean="0">
                <a:solidFill>
                  <a:srgbClr val="00568B"/>
                </a:solidFill>
              </a:rPr>
              <a:t>Council.</a:t>
            </a:r>
          </a:p>
          <a:p>
            <a:pPr lvl="0"/>
            <a:endParaRPr lang="es-GT" dirty="0" smtClean="0">
              <a:solidFill>
                <a:srgbClr val="00568B"/>
              </a:solidFill>
            </a:endParaRPr>
          </a:p>
          <a:p>
            <a:pPr marL="358775" lvl="0" indent="-358775"/>
            <a:r>
              <a:rPr lang="es-GT" dirty="0" smtClean="0">
                <a:solidFill>
                  <a:srgbClr val="00568B"/>
                </a:solidFill>
              </a:rPr>
              <a:t>2.    Se </a:t>
            </a:r>
            <a:r>
              <a:rPr lang="es-GT" dirty="0">
                <a:solidFill>
                  <a:srgbClr val="00568B"/>
                </a:solidFill>
              </a:rPr>
              <a:t>coordinó y articuló acciones integradas de seguridad alimentaria y nutricional con los integrantes de la </a:t>
            </a:r>
            <a:r>
              <a:rPr lang="es-GT" dirty="0" smtClean="0">
                <a:solidFill>
                  <a:srgbClr val="00568B"/>
                </a:solidFill>
              </a:rPr>
              <a:t>mesa técnica </a:t>
            </a:r>
            <a:r>
              <a:rPr lang="es-GT" dirty="0">
                <a:solidFill>
                  <a:srgbClr val="00568B"/>
                </a:solidFill>
              </a:rPr>
              <a:t>de atención a la desnutrición aguda de CODESAN y ONU mujeres, con los integrantes de las </a:t>
            </a:r>
            <a:r>
              <a:rPr lang="es-GT" dirty="0" smtClean="0">
                <a:solidFill>
                  <a:srgbClr val="00568B"/>
                </a:solidFill>
              </a:rPr>
              <a:t> agencias </a:t>
            </a:r>
            <a:r>
              <a:rPr lang="es-GT" dirty="0">
                <a:solidFill>
                  <a:srgbClr val="00568B"/>
                </a:solidFill>
              </a:rPr>
              <a:t>del proyecto CERF en 8 municipios del departamento de Huehuetenango. </a:t>
            </a:r>
          </a:p>
          <a:p>
            <a:pPr lvl="0" algn="just">
              <a:spcAft>
                <a:spcPts val="0"/>
              </a:spcAft>
              <a:tabLst>
                <a:tab pos="1762125" algn="l"/>
              </a:tabLst>
            </a:pPr>
            <a:endParaRPr lang="es-GT" dirty="0">
              <a:solidFill>
                <a:srgbClr val="00568B"/>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0" y="6238875"/>
            <a:ext cx="1066800" cy="619125"/>
          </a:xfrm>
          <a:prstGeom prst="rect">
            <a:avLst/>
          </a:prstGeom>
        </p:spPr>
      </p:pic>
    </p:spTree>
    <p:extLst>
      <p:ext uri="{BB962C8B-B14F-4D97-AF65-F5344CB8AC3E}">
        <p14:creationId xmlns:p14="http://schemas.microsoft.com/office/powerpoint/2010/main" val="21286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00647" y="1280953"/>
            <a:ext cx="10961226" cy="4442755"/>
          </a:xfrm>
          <a:prstGeom prst="rect">
            <a:avLst/>
          </a:prstGeom>
        </p:spPr>
        <p:txBody>
          <a:bodyPr wrap="square">
            <a:spAutoFit/>
          </a:bodyPr>
          <a:lstStyle/>
          <a:p>
            <a:pPr algn="just"/>
            <a:r>
              <a:rPr lang="es-GT" sz="2800" b="1" dirty="0">
                <a:solidFill>
                  <a:srgbClr val="00568B"/>
                </a:solidFill>
                <a:latin typeface="Times New Roman" panose="02020603050405020304" pitchFamily="18" charset="0"/>
                <a:cs typeface="Times New Roman" panose="02020603050405020304" pitchFamily="18" charset="0"/>
              </a:rPr>
              <a:t>Alianzas Interinstitucionales y de Cooperación </a:t>
            </a:r>
          </a:p>
          <a:p>
            <a:pPr algn="just">
              <a:tabLst>
                <a:tab pos="1762125" algn="l"/>
              </a:tabLst>
            </a:pPr>
            <a:endParaRPr lang="es-GT" dirty="0">
              <a:solidFill>
                <a:srgbClr val="00568B"/>
              </a:solidFill>
              <a:latin typeface="Times New Roman" panose="02020603050405020304" pitchFamily="18" charset="0"/>
              <a:ea typeface="Calibri" panose="020F0502020204030204" pitchFamily="34" charset="0"/>
              <a:cs typeface="Times New Roman" panose="02020603050405020304" pitchFamily="18" charset="0"/>
            </a:endParaRPr>
          </a:p>
          <a:p>
            <a:pPr marL="358775" lvl="0" indent="-358775" algn="just">
              <a:buAutoNum type="arabicPeriod" startAt="3"/>
            </a:pPr>
            <a:r>
              <a:rPr lang="es-GT" dirty="0" smtClean="0">
                <a:solidFill>
                  <a:srgbClr val="00568B"/>
                </a:solidFill>
              </a:rPr>
              <a:t>Gestión </a:t>
            </a:r>
            <a:r>
              <a:rPr lang="es-GT" dirty="0">
                <a:solidFill>
                  <a:srgbClr val="00568B"/>
                </a:solidFill>
              </a:rPr>
              <a:t>e Implementación del Proyecto  Tejiendo Oportunidades en coordinación con CARE Guatemala, promocionando y facilitando procesos formativos sobre recursos económicos y productivos en 6 departamentos: Alta Verapaz, Chimaltenango, Huehuetenango, Quetzaltenango, Suchitepéquez y Totonicapán, en donde DEMI cuenta con sedes regionales, esto con el objetivo de afianzar las estrategias para el empoderamiento económico de las mujeres indígenas, siendo las principales aliadas las Direcciones Municipales de la mujer. </a:t>
            </a:r>
            <a:endParaRPr lang="es-GT" dirty="0" smtClean="0">
              <a:solidFill>
                <a:srgbClr val="00568B"/>
              </a:solidFill>
            </a:endParaRPr>
          </a:p>
          <a:p>
            <a:pPr marL="358775" lvl="0" indent="-358775" algn="just">
              <a:buAutoNum type="arabicPeriod" startAt="3"/>
            </a:pPr>
            <a:endParaRPr lang="es-GT" dirty="0">
              <a:solidFill>
                <a:srgbClr val="00568B"/>
              </a:solidFill>
            </a:endParaRPr>
          </a:p>
          <a:p>
            <a:pPr marL="358775" lvl="0" indent="-358775" algn="just">
              <a:buAutoNum type="arabicPeriod" startAt="3"/>
            </a:pPr>
            <a:r>
              <a:rPr lang="es-GT" dirty="0" smtClean="0">
                <a:solidFill>
                  <a:srgbClr val="00568B"/>
                </a:solidFill>
              </a:rPr>
              <a:t>Gestión </a:t>
            </a:r>
            <a:r>
              <a:rPr lang="es-GT" dirty="0">
                <a:solidFill>
                  <a:srgbClr val="00568B"/>
                </a:solidFill>
              </a:rPr>
              <a:t>directa con la Fundación “Iniciativa Civil para la Democracia” (INCIDE) de Alta Verapaz, para el financiamiento de certificaciones de nacimientos, certificaciones de matrimonio en beneficio de las usuarias de la DEMI, ante el RENAP para el seguimiento de sus casos.</a:t>
            </a:r>
          </a:p>
          <a:p>
            <a:pPr marL="358775" lvl="0" indent="-358775" algn="just">
              <a:buAutoNum type="arabicPeriod" startAt="3"/>
            </a:pPr>
            <a:endParaRPr lang="es-GT" dirty="0">
              <a:solidFill>
                <a:srgbClr val="00568B"/>
              </a:solidFill>
            </a:endParaRPr>
          </a:p>
          <a:p>
            <a:pPr marL="358775" indent="-358775" algn="just">
              <a:tabLst>
                <a:tab pos="1762125" algn="l"/>
              </a:tabLst>
            </a:pPr>
            <a:endParaRPr lang="es-GT" dirty="0">
              <a:solidFill>
                <a:srgbClr val="00568B"/>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spcAft>
                <a:spcPts val="800"/>
              </a:spcAft>
              <a:tabLst>
                <a:tab pos="1762125" algn="l"/>
              </a:tabLst>
            </a:pPr>
            <a:r>
              <a:rPr lang="es-GT"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 name="Imagen 2"/>
          <p:cNvPicPr>
            <a:picLocks noChangeAspect="1"/>
          </p:cNvPicPr>
          <p:nvPr/>
        </p:nvPicPr>
        <p:blipFill>
          <a:blip r:embed="rId3"/>
          <a:stretch>
            <a:fillRect/>
          </a:stretch>
        </p:blipFill>
        <p:spPr>
          <a:xfrm>
            <a:off x="0" y="6238875"/>
            <a:ext cx="1066800" cy="619125"/>
          </a:xfrm>
          <a:prstGeom prst="rect">
            <a:avLst/>
          </a:prstGeom>
        </p:spPr>
      </p:pic>
    </p:spTree>
    <p:extLst>
      <p:ext uri="{BB962C8B-B14F-4D97-AF65-F5344CB8AC3E}">
        <p14:creationId xmlns:p14="http://schemas.microsoft.com/office/powerpoint/2010/main" val="42185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711470" y="1171381"/>
            <a:ext cx="10495071" cy="4732065"/>
          </a:xfrm>
          <a:prstGeom prst="rect">
            <a:avLst/>
          </a:prstGeom>
        </p:spPr>
        <p:txBody>
          <a:bodyPr wrap="square">
            <a:spAutoFit/>
          </a:bodyPr>
          <a:lstStyle/>
          <a:p>
            <a:pPr algn="just">
              <a:lnSpc>
                <a:spcPct val="115000"/>
              </a:lnSpc>
              <a:tabLst>
                <a:tab pos="1762125" algn="l"/>
              </a:tabLst>
            </a:pPr>
            <a:r>
              <a:rPr lang="es-GT" sz="2800" b="1" dirty="0">
                <a:solidFill>
                  <a:srgbClr val="00568B"/>
                </a:solidFill>
                <a:latin typeface="Times New Roman" panose="02020603050405020304" pitchFamily="18" charset="0"/>
                <a:cs typeface="Times New Roman" panose="02020603050405020304" pitchFamily="18" charset="0"/>
              </a:rPr>
              <a:t>Alianzas Interinstitucionales y de Cooperación </a:t>
            </a:r>
            <a:endParaRPr lang="es-GT" sz="2800" b="1" dirty="0" smtClean="0">
              <a:solidFill>
                <a:srgbClr val="00568B"/>
              </a:solidFill>
              <a:latin typeface="Times New Roman" panose="02020603050405020304" pitchFamily="18" charset="0"/>
              <a:cs typeface="Times New Roman" panose="02020603050405020304" pitchFamily="18" charset="0"/>
            </a:endParaRPr>
          </a:p>
          <a:p>
            <a:pPr algn="just">
              <a:lnSpc>
                <a:spcPct val="115000"/>
              </a:lnSpc>
              <a:tabLst>
                <a:tab pos="1762125" algn="l"/>
              </a:tabLst>
            </a:pPr>
            <a:endParaRPr lang="es-GT" sz="2800" b="1" dirty="0">
              <a:solidFill>
                <a:srgbClr val="00568B"/>
              </a:solidFill>
              <a:latin typeface="Times New Roman" panose="02020603050405020304" pitchFamily="18" charset="0"/>
              <a:cs typeface="Times New Roman" panose="02020603050405020304" pitchFamily="18" charset="0"/>
            </a:endParaRPr>
          </a:p>
          <a:p>
            <a:pPr marL="358775" lvl="0" indent="-358775"/>
            <a:r>
              <a:rPr lang="es-GT" sz="1600" dirty="0" smtClean="0">
                <a:solidFill>
                  <a:srgbClr val="00568B"/>
                </a:solidFill>
              </a:rPr>
              <a:t>5.     </a:t>
            </a:r>
            <a:r>
              <a:rPr lang="es-GT" dirty="0" smtClean="0">
                <a:solidFill>
                  <a:srgbClr val="00568B"/>
                </a:solidFill>
              </a:rPr>
              <a:t>Entrega </a:t>
            </a:r>
            <a:r>
              <a:rPr lang="es-GT" dirty="0">
                <a:solidFill>
                  <a:srgbClr val="00568B"/>
                </a:solidFill>
              </a:rPr>
              <a:t>de víveres en coordinación con la Fundación Lluvia de Esperanza, a usuarias de escasos recursos, procedentes de los departamentos de Totonicapán y Huehuetenango</a:t>
            </a:r>
            <a:r>
              <a:rPr lang="es-GT" dirty="0" smtClean="0">
                <a:solidFill>
                  <a:srgbClr val="00568B"/>
                </a:solidFill>
              </a:rPr>
              <a:t>.</a:t>
            </a:r>
          </a:p>
          <a:p>
            <a:pPr marL="358775" lvl="0" indent="-358775"/>
            <a:endParaRPr lang="es-GT" dirty="0">
              <a:solidFill>
                <a:srgbClr val="00568B"/>
              </a:solidFill>
            </a:endParaRPr>
          </a:p>
          <a:p>
            <a:pPr marL="358775" lvl="0" indent="-358775"/>
            <a:r>
              <a:rPr lang="es-GT" dirty="0" smtClean="0">
                <a:solidFill>
                  <a:srgbClr val="00568B"/>
                </a:solidFill>
              </a:rPr>
              <a:t>6.     La </a:t>
            </a:r>
            <a:r>
              <a:rPr lang="es-GT" dirty="0">
                <a:solidFill>
                  <a:srgbClr val="00568B"/>
                </a:solidFill>
              </a:rPr>
              <a:t>Defensoría de la Mujer Indígena, integra 11 comisiones de trabajo, ante la Coordinadora Nacional para la Prevención de la Violencia Intrafamiliar y Contra las Mujeres CONAPREVI.</a:t>
            </a:r>
          </a:p>
          <a:p>
            <a:pPr marL="358775" lvl="0" indent="-358775" algn="just">
              <a:lnSpc>
                <a:spcPct val="115000"/>
              </a:lnSpc>
              <a:spcAft>
                <a:spcPts val="0"/>
              </a:spcAft>
              <a:tabLst>
                <a:tab pos="1762125" algn="l"/>
              </a:tabLst>
            </a:pPr>
            <a:endParaRPr lang="es-GT" dirty="0" smtClean="0">
              <a:solidFill>
                <a:srgbClr val="00568B"/>
              </a:solidFill>
              <a:latin typeface="Calibri" panose="020F0502020204030204" pitchFamily="34" charset="0"/>
              <a:ea typeface="Calibri" panose="020F0502020204030204" pitchFamily="34" charset="0"/>
              <a:cs typeface="Times New Roman" panose="02020603050405020304" pitchFamily="18" charset="0"/>
            </a:endParaRPr>
          </a:p>
          <a:p>
            <a:pPr marL="358775" lvl="0" indent="-358775"/>
            <a:r>
              <a:rPr lang="es-GT" dirty="0" smtClean="0">
                <a:solidFill>
                  <a:srgbClr val="00568B"/>
                </a:solidFill>
              </a:rPr>
              <a:t>7.   Otras </a:t>
            </a:r>
            <a:r>
              <a:rPr lang="es-GT" dirty="0">
                <a:solidFill>
                  <a:srgbClr val="00568B"/>
                </a:solidFill>
              </a:rPr>
              <a:t>coordinaciones y participaciones:</a:t>
            </a:r>
          </a:p>
          <a:p>
            <a:pPr marL="358775" lvl="1" indent="-358775"/>
            <a:r>
              <a:rPr lang="es-GT" dirty="0" smtClean="0">
                <a:solidFill>
                  <a:srgbClr val="00568B"/>
                </a:solidFill>
              </a:rPr>
              <a:t>       </a:t>
            </a:r>
          </a:p>
          <a:p>
            <a:pPr marL="358775" lvl="1" indent="-358775">
              <a:buFont typeface="Arial" panose="020B0604020202020204" pitchFamily="34" charset="0"/>
              <a:buChar char="•"/>
            </a:pPr>
            <a:r>
              <a:rPr lang="es-GT" dirty="0" smtClean="0">
                <a:solidFill>
                  <a:srgbClr val="00568B"/>
                </a:solidFill>
              </a:rPr>
              <a:t>Comisión </a:t>
            </a:r>
            <a:r>
              <a:rPr lang="es-GT" dirty="0">
                <a:solidFill>
                  <a:srgbClr val="00568B"/>
                </a:solidFill>
              </a:rPr>
              <a:t>Interinstitucional Contra la Trata de Personas, Salud Sexual y Reproductiva</a:t>
            </a:r>
          </a:p>
          <a:p>
            <a:pPr marL="358775" lvl="1" indent="-358775"/>
            <a:r>
              <a:rPr lang="es-GT" dirty="0">
                <a:solidFill>
                  <a:srgbClr val="00568B"/>
                </a:solidFill>
              </a:rPr>
              <a:t> </a:t>
            </a:r>
            <a:r>
              <a:rPr lang="es-GT" dirty="0" smtClean="0">
                <a:solidFill>
                  <a:srgbClr val="00568B"/>
                </a:solidFill>
              </a:rPr>
              <a:t>      </a:t>
            </a:r>
          </a:p>
          <a:p>
            <a:pPr marL="358775" lvl="1" indent="-358775">
              <a:buFont typeface="Arial" panose="020B0604020202020204" pitchFamily="34" charset="0"/>
              <a:buChar char="•"/>
            </a:pPr>
            <a:r>
              <a:rPr lang="es-GT" dirty="0" smtClean="0">
                <a:solidFill>
                  <a:srgbClr val="00568B"/>
                </a:solidFill>
              </a:rPr>
              <a:t>Participación </a:t>
            </a:r>
            <a:r>
              <a:rPr lang="es-GT" dirty="0">
                <a:solidFill>
                  <a:srgbClr val="00568B"/>
                </a:solidFill>
              </a:rPr>
              <a:t>a nivel local en los Consejos de Desarrollo CODEDE, </a:t>
            </a:r>
            <a:r>
              <a:rPr lang="es-GT" dirty="0" err="1">
                <a:solidFill>
                  <a:srgbClr val="00568B"/>
                </a:solidFill>
              </a:rPr>
              <a:t>COMUDE´s</a:t>
            </a:r>
            <a:r>
              <a:rPr lang="es-GT" dirty="0">
                <a:solidFill>
                  <a:srgbClr val="00568B"/>
                </a:solidFill>
              </a:rPr>
              <a:t>,  COED, CODESAN, Red Maya, Red VET, Red de Derivación del Ministerio Público.</a:t>
            </a:r>
          </a:p>
          <a:p>
            <a:pPr marL="358775" lvl="0" indent="-358775" algn="just">
              <a:lnSpc>
                <a:spcPct val="115000"/>
              </a:lnSpc>
              <a:spcAft>
                <a:spcPts val="0"/>
              </a:spcAft>
              <a:tabLst>
                <a:tab pos="1762125" algn="l"/>
              </a:tabLst>
            </a:pPr>
            <a:endParaRPr lang="es-GT" sz="1600" dirty="0">
              <a:solidFill>
                <a:srgbClr val="00568B"/>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0" y="6238875"/>
            <a:ext cx="1066800" cy="619125"/>
          </a:xfrm>
          <a:prstGeom prst="rect">
            <a:avLst/>
          </a:prstGeom>
        </p:spPr>
      </p:pic>
    </p:spTree>
    <p:extLst>
      <p:ext uri="{BB962C8B-B14F-4D97-AF65-F5344CB8AC3E}">
        <p14:creationId xmlns:p14="http://schemas.microsoft.com/office/powerpoint/2010/main" val="317166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25116" y="945987"/>
            <a:ext cx="9206663" cy="3948773"/>
          </a:xfrm>
          <a:prstGeom prst="rect">
            <a:avLst/>
          </a:prstGeom>
        </p:spPr>
        <p:txBody>
          <a:bodyPr wrap="square">
            <a:spAutoFit/>
          </a:bodyPr>
          <a:lstStyle/>
          <a:p>
            <a:pPr algn="just">
              <a:lnSpc>
                <a:spcPct val="115000"/>
              </a:lnSpc>
              <a:tabLst>
                <a:tab pos="1762125" algn="l"/>
              </a:tabLst>
            </a:pPr>
            <a:endParaRPr lang="es-GT" sz="2800" b="1" dirty="0">
              <a:solidFill>
                <a:srgbClr val="00568B"/>
              </a:solidFill>
              <a:latin typeface="Times New Roman" panose="02020603050405020304" pitchFamily="18" charset="0"/>
              <a:cs typeface="Times New Roman" panose="02020603050405020304" pitchFamily="18" charset="0"/>
            </a:endParaRPr>
          </a:p>
          <a:p>
            <a:pPr algn="just">
              <a:lnSpc>
                <a:spcPct val="115000"/>
              </a:lnSpc>
              <a:tabLst>
                <a:tab pos="1762125" algn="l"/>
              </a:tabLst>
            </a:pPr>
            <a:r>
              <a:rPr lang="es-GT" sz="2800" b="1" dirty="0">
                <a:solidFill>
                  <a:srgbClr val="00568B"/>
                </a:solidFill>
                <a:latin typeface="Times New Roman" panose="02020603050405020304" pitchFamily="18" charset="0"/>
                <a:cs typeface="Times New Roman" panose="02020603050405020304" pitchFamily="18" charset="0"/>
              </a:rPr>
              <a:t>Promoción y divulgación de los Derechos de la Mujeres Indígenas </a:t>
            </a:r>
            <a:endParaRPr lang="es-GT" sz="2800" dirty="0">
              <a:solidFill>
                <a:srgbClr val="00568B"/>
              </a:solidFill>
              <a:latin typeface="Times New Roman" panose="02020603050405020304" pitchFamily="18" charset="0"/>
              <a:cs typeface="Times New Roman" panose="02020603050405020304" pitchFamily="18" charset="0"/>
            </a:endParaRPr>
          </a:p>
          <a:p>
            <a:pPr algn="just"/>
            <a:r>
              <a:rPr lang="es-GT" sz="2800" dirty="0">
                <a:solidFill>
                  <a:srgbClr val="00568B"/>
                </a:solidFill>
                <a:latin typeface="Times New Roman" panose="02020603050405020304" pitchFamily="18" charset="0"/>
                <a:cs typeface="Times New Roman" panose="02020603050405020304" pitchFamily="18" charset="0"/>
              </a:rPr>
              <a:t> </a:t>
            </a:r>
          </a:p>
          <a:p>
            <a:pPr algn="just"/>
            <a:r>
              <a:rPr lang="es-GT" dirty="0">
                <a:solidFill>
                  <a:srgbClr val="00568B"/>
                </a:solidFill>
                <a:latin typeface="Times New Roman" panose="02020603050405020304" pitchFamily="18" charset="0"/>
                <a:cs typeface="Times New Roman" panose="02020603050405020304" pitchFamily="18" charset="0"/>
              </a:rPr>
              <a:t>La Defensoría de la Mujer Indígena, tanto en sede central como sedes regionales ha desarrollado acciones de promoción y divulgación de la línea de atención 1529 a través de las redes sociales de la  Defensoría de la Mujer Indígena y de las coordinaciones interinstitucionales a nivel local, así como en los  medios de comunicación  social regionales. (Radio, prensa, televisión).  Ha alcanzado un total de 290,896 personas y  14,434 interacciones, en las cuales se publicó un total de 150 mensajes y videos sobre la prevención de la violencia y la prevención del COVID19 y sobre la línea 1529 a nivel nacional. </a:t>
            </a:r>
          </a:p>
        </p:txBody>
      </p:sp>
      <p:pic>
        <p:nvPicPr>
          <p:cNvPr id="4" name="Imagen 3"/>
          <p:cNvPicPr>
            <a:picLocks noChangeAspect="1"/>
          </p:cNvPicPr>
          <p:nvPr/>
        </p:nvPicPr>
        <p:blipFill>
          <a:blip r:embed="rId3"/>
          <a:stretch>
            <a:fillRect/>
          </a:stretch>
        </p:blipFill>
        <p:spPr>
          <a:xfrm>
            <a:off x="0" y="6238875"/>
            <a:ext cx="1066800" cy="619125"/>
          </a:xfrm>
          <a:prstGeom prst="rect">
            <a:avLst/>
          </a:prstGeom>
        </p:spPr>
      </p:pic>
    </p:spTree>
    <p:extLst>
      <p:ext uri="{BB962C8B-B14F-4D97-AF65-F5344CB8AC3E}">
        <p14:creationId xmlns:p14="http://schemas.microsoft.com/office/powerpoint/2010/main" val="73921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6" name="Imagen 155">
            <a:extLst>
              <a:ext uri="{FF2B5EF4-FFF2-40B4-BE49-F238E27FC236}">
                <a16:creationId xmlns="" xmlns:a16="http://schemas.microsoft.com/office/drawing/2014/main" id="{14108756-2E0E-CC49-8161-952CE6D3E950}"/>
              </a:ext>
            </a:extLst>
          </p:cNvPr>
          <p:cNvPicPr>
            <a:picLocks noChangeAspect="1"/>
          </p:cNvPicPr>
          <p:nvPr/>
        </p:nvPicPr>
        <p:blipFill rotWithShape="1">
          <a:blip r:embed="rId3"/>
          <a:srcRect t="2266" b="6242"/>
          <a:stretch/>
        </p:blipFill>
        <p:spPr>
          <a:xfrm>
            <a:off x="3816350" y="2677886"/>
            <a:ext cx="4559300" cy="1502228"/>
          </a:xfrm>
          <a:prstGeom prst="rect">
            <a:avLst/>
          </a:prstGeom>
          <a:effectLst>
            <a:outerShdw blurRad="210917" dist="50800" dir="5400000" sx="83958" sy="83958" algn="ctr" rotWithShape="0">
              <a:schemeClr val="tx2">
                <a:lumMod val="50000"/>
              </a:schemeClr>
            </a:outerShdw>
          </a:effectLst>
        </p:spPr>
      </p:pic>
      <p:cxnSp>
        <p:nvCxnSpPr>
          <p:cNvPr id="158" name="Conector recto 157">
            <a:extLst>
              <a:ext uri="{FF2B5EF4-FFF2-40B4-BE49-F238E27FC236}">
                <a16:creationId xmlns="" xmlns:a16="http://schemas.microsoft.com/office/drawing/2014/main" id="{C93F79F2-18CD-0946-9C79-04BF229D903B}"/>
              </a:ext>
            </a:extLst>
          </p:cNvPr>
          <p:cNvCxnSpPr>
            <a:cxnSpLocks/>
          </p:cNvCxnSpPr>
          <p:nvPr/>
        </p:nvCxnSpPr>
        <p:spPr>
          <a:xfrm>
            <a:off x="6527637" y="3116455"/>
            <a:ext cx="0" cy="612231"/>
          </a:xfrm>
          <a:prstGeom prst="line">
            <a:avLst/>
          </a:prstGeom>
          <a:ln w="12700">
            <a:solidFill>
              <a:srgbClr val="003353"/>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 xmlns:a16="http://schemas.microsoft.com/office/drawing/2014/main" id="{5B85C621-E17F-4E41-A143-0D4736F05802}"/>
              </a:ext>
            </a:extLst>
          </p:cNvPr>
          <p:cNvSpPr txBox="1"/>
          <p:nvPr/>
        </p:nvSpPr>
        <p:spPr>
          <a:xfrm>
            <a:off x="6636772" y="3220855"/>
            <a:ext cx="1274262" cy="507831"/>
          </a:xfrm>
          <a:prstGeom prst="rect">
            <a:avLst/>
          </a:prstGeom>
          <a:noFill/>
        </p:spPr>
        <p:txBody>
          <a:bodyPr wrap="square" rtlCol="0">
            <a:spAutoFit/>
          </a:bodyPr>
          <a:lstStyle/>
          <a:p>
            <a:r>
              <a:rPr lang="es-GT" sz="900" b="1" dirty="0">
                <a:solidFill>
                  <a:srgbClr val="003353"/>
                </a:solidFill>
                <a:latin typeface="Montserrat" pitchFamily="2" charset="77"/>
              </a:rPr>
              <a:t>DEFENSORÍA DE LA </a:t>
            </a:r>
          </a:p>
          <a:p>
            <a:r>
              <a:rPr lang="es-GT" sz="900" b="1" dirty="0">
                <a:solidFill>
                  <a:srgbClr val="003353"/>
                </a:solidFill>
                <a:latin typeface="Montserrat" pitchFamily="2" charset="77"/>
              </a:rPr>
              <a:t>MUJER INDÍGENA </a:t>
            </a:r>
          </a:p>
          <a:p>
            <a:r>
              <a:rPr lang="es-GT" sz="900" b="1" dirty="0">
                <a:solidFill>
                  <a:srgbClr val="003353"/>
                </a:solidFill>
                <a:latin typeface="Montserrat" pitchFamily="2" charset="77"/>
              </a:rPr>
              <a:t>-DEMI-</a:t>
            </a:r>
          </a:p>
        </p:txBody>
      </p:sp>
    </p:spTree>
    <p:extLst>
      <p:ext uri="{BB962C8B-B14F-4D97-AF65-F5344CB8AC3E}">
        <p14:creationId xmlns:p14="http://schemas.microsoft.com/office/powerpoint/2010/main" val="242438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7BD4445B-8362-F04D-BCEB-32058CB5AC6C}"/>
              </a:ext>
            </a:extLst>
          </p:cNvPr>
          <p:cNvSpPr txBox="1">
            <a:spLocks/>
          </p:cNvSpPr>
          <p:nvPr/>
        </p:nvSpPr>
        <p:spPr>
          <a:xfrm>
            <a:off x="3091523" y="760372"/>
            <a:ext cx="6017970" cy="1102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4800" b="1" dirty="0">
                <a:solidFill>
                  <a:srgbClr val="00568B"/>
                </a:solidFill>
              </a:rPr>
              <a:t>Presupuesto vigente </a:t>
            </a:r>
            <a:endParaRPr lang="es-GT" sz="4800" b="1" dirty="0">
              <a:solidFill>
                <a:srgbClr val="00568B"/>
              </a:solidFill>
              <a:latin typeface="Montserrat" pitchFamily="2" charset="77"/>
            </a:endParaRPr>
          </a:p>
        </p:txBody>
      </p:sp>
      <p:sp>
        <p:nvSpPr>
          <p:cNvPr id="7" name="CuadroTexto 6">
            <a:extLst>
              <a:ext uri="{FF2B5EF4-FFF2-40B4-BE49-F238E27FC236}">
                <a16:creationId xmlns="" xmlns:a16="http://schemas.microsoft.com/office/drawing/2014/main" id="{EBCCC5BE-3C22-F14E-8136-B134B3A1C80E}"/>
              </a:ext>
            </a:extLst>
          </p:cNvPr>
          <p:cNvSpPr txBox="1"/>
          <p:nvPr/>
        </p:nvSpPr>
        <p:spPr>
          <a:xfrm>
            <a:off x="1118753" y="2335747"/>
            <a:ext cx="10463841" cy="1384995"/>
          </a:xfrm>
          <a:prstGeom prst="rect">
            <a:avLst/>
          </a:prstGeom>
          <a:noFill/>
        </p:spPr>
        <p:txBody>
          <a:bodyPr wrap="square" rtlCol="0">
            <a:spAutoFit/>
          </a:bodyPr>
          <a:lstStyle/>
          <a:p>
            <a:pPr algn="just"/>
            <a:r>
              <a:rPr lang="es-GT" sz="2800" dirty="0">
                <a:solidFill>
                  <a:srgbClr val="00568B"/>
                </a:solidFill>
              </a:rPr>
              <a:t>Según el Acuerdo Gubernativo 253-2020, la Defensoría de la Mujer Indígena cuenta con un presupuesto aprobado para el ejercicio fiscal 2021 de Q.19,000,000.00. </a:t>
            </a:r>
            <a:endParaRPr lang="es-GT" sz="16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51953" y="6238875"/>
            <a:ext cx="1066800" cy="619125"/>
          </a:xfrm>
          <a:prstGeom prst="rect">
            <a:avLst/>
          </a:prstGeom>
        </p:spPr>
      </p:pic>
    </p:spTree>
    <p:extLst>
      <p:ext uri="{BB962C8B-B14F-4D97-AF65-F5344CB8AC3E}">
        <p14:creationId xmlns:p14="http://schemas.microsoft.com/office/powerpoint/2010/main" val="58108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1059402" y="475665"/>
            <a:ext cx="6096000" cy="1077218"/>
          </a:xfrm>
          <a:prstGeom prst="rect">
            <a:avLst/>
          </a:prstGeom>
        </p:spPr>
        <p:txBody>
          <a:bodyPr>
            <a:spAutoFit/>
          </a:bodyPr>
          <a:lstStyle/>
          <a:p>
            <a:r>
              <a:rPr lang="es-GT" dirty="0">
                <a:solidFill>
                  <a:srgbClr val="00568B"/>
                </a:solidFill>
                <a:latin typeface="Times New Roman" panose="02020603050405020304" pitchFamily="18" charset="0"/>
                <a:cs typeface="Times New Roman" panose="02020603050405020304" pitchFamily="18" charset="0"/>
              </a:rPr>
              <a:t>Ejecución financiera por grupo de gastos </a:t>
            </a:r>
          </a:p>
          <a:p>
            <a:r>
              <a:rPr lang="es-GT" sz="1400" dirty="0">
                <a:solidFill>
                  <a:srgbClr val="00568B"/>
                </a:solidFill>
                <a:latin typeface="Times New Roman" panose="02020603050405020304" pitchFamily="18" charset="0"/>
                <a:cs typeface="Times New Roman" panose="02020603050405020304" pitchFamily="18" charset="0"/>
              </a:rPr>
              <a:t>                     Cifras en quetzales</a:t>
            </a:r>
          </a:p>
          <a:p>
            <a:r>
              <a:rPr lang="es-GT" sz="1400" dirty="0">
                <a:latin typeface="Times New Roman" panose="02020603050405020304" pitchFamily="18" charset="0"/>
                <a:cs typeface="Times New Roman" panose="02020603050405020304" pitchFamily="18" charset="0"/>
              </a:rPr>
              <a:t> </a:t>
            </a:r>
            <a:r>
              <a:rPr lang="es-GT" dirty="0"/>
              <a:t/>
            </a:r>
            <a:br>
              <a:rPr lang="es-GT" dirty="0"/>
            </a:br>
            <a:endParaRPr lang="es-GT" dirty="0"/>
          </a:p>
        </p:txBody>
      </p:sp>
      <p:sp>
        <p:nvSpPr>
          <p:cNvPr id="8" name="Cuadro de texto 2"/>
          <p:cNvSpPr txBox="1">
            <a:spLocks noChangeArrowheads="1"/>
          </p:cNvSpPr>
          <p:nvPr/>
        </p:nvSpPr>
        <p:spPr bwMode="auto">
          <a:xfrm>
            <a:off x="1506427" y="4697250"/>
            <a:ext cx="5439410" cy="83292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endParaRPr lang="es-GT" sz="1100" dirty="0">
              <a:solidFill>
                <a:srgbClr val="00568B"/>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GT" sz="1100" dirty="0">
              <a:solidFill>
                <a:srgbClr val="00568B"/>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GT" sz="1100" dirty="0">
                <a:solidFill>
                  <a:srgbClr val="00568B"/>
                </a:solidFill>
                <a:effectLst/>
                <a:latin typeface="Calibri" panose="020F0502020204030204" pitchFamily="34" charset="0"/>
                <a:ea typeface="Calibri" panose="020F0502020204030204" pitchFamily="34" charset="0"/>
                <a:cs typeface="Times New Roman" panose="02020603050405020304" pitchFamily="18" charset="0"/>
              </a:rPr>
              <a:t>Fuente: Elaboración propia con datos de la Defensoría de la Mujer Indígena </a:t>
            </a:r>
            <a:endParaRPr lang="es-GT" dirty="0">
              <a:solidFill>
                <a:srgbClr val="00568B"/>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0" y="6309016"/>
            <a:ext cx="1066800" cy="61912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771538463"/>
              </p:ext>
            </p:extLst>
          </p:nvPr>
        </p:nvGraphicFramePr>
        <p:xfrm>
          <a:off x="1669775" y="1122549"/>
          <a:ext cx="8388625" cy="4138563"/>
        </p:xfrm>
        <a:graphic>
          <a:graphicData uri="http://schemas.openxmlformats.org/drawingml/2006/table">
            <a:tbl>
              <a:tblPr>
                <a:tableStyleId>{5C22544A-7EE6-4342-B048-85BDC9FD1C3A}</a:tableStyleId>
              </a:tblPr>
              <a:tblGrid>
                <a:gridCol w="3158087">
                  <a:extLst>
                    <a:ext uri="{9D8B030D-6E8A-4147-A177-3AD203B41FA5}">
                      <a16:colId xmlns="" xmlns:a16="http://schemas.microsoft.com/office/drawing/2014/main" val="20000"/>
                    </a:ext>
                  </a:extLst>
                </a:gridCol>
                <a:gridCol w="1418747">
                  <a:extLst>
                    <a:ext uri="{9D8B030D-6E8A-4147-A177-3AD203B41FA5}">
                      <a16:colId xmlns="" xmlns:a16="http://schemas.microsoft.com/office/drawing/2014/main" val="20001"/>
                    </a:ext>
                  </a:extLst>
                </a:gridCol>
                <a:gridCol w="1453259">
                  <a:extLst>
                    <a:ext uri="{9D8B030D-6E8A-4147-A177-3AD203B41FA5}">
                      <a16:colId xmlns="" xmlns:a16="http://schemas.microsoft.com/office/drawing/2014/main" val="20002"/>
                    </a:ext>
                  </a:extLst>
                </a:gridCol>
                <a:gridCol w="1385753">
                  <a:extLst>
                    <a:ext uri="{9D8B030D-6E8A-4147-A177-3AD203B41FA5}">
                      <a16:colId xmlns="" xmlns:a16="http://schemas.microsoft.com/office/drawing/2014/main" val="20003"/>
                    </a:ext>
                  </a:extLst>
                </a:gridCol>
                <a:gridCol w="972779">
                  <a:extLst>
                    <a:ext uri="{9D8B030D-6E8A-4147-A177-3AD203B41FA5}">
                      <a16:colId xmlns="" xmlns:a16="http://schemas.microsoft.com/office/drawing/2014/main" val="20004"/>
                    </a:ext>
                  </a:extLst>
                </a:gridCol>
              </a:tblGrid>
              <a:tr h="566447">
                <a:tc gridSpan="5">
                  <a:txBody>
                    <a:bodyPr/>
                    <a:lstStyle/>
                    <a:p>
                      <a:pPr algn="ctr" fontAlgn="b"/>
                      <a:r>
                        <a:rPr lang="es-GT" sz="1600" u="none" strike="noStrike" dirty="0">
                          <a:solidFill>
                            <a:schemeClr val="bg1"/>
                          </a:solidFill>
                          <a:effectLst/>
                        </a:rPr>
                        <a:t>Ejecución financiera</a:t>
                      </a:r>
                      <a:br>
                        <a:rPr lang="es-GT" sz="1600" u="none" strike="noStrike" dirty="0">
                          <a:solidFill>
                            <a:schemeClr val="bg1"/>
                          </a:solidFill>
                          <a:effectLst/>
                        </a:rPr>
                      </a:br>
                      <a:r>
                        <a:rPr lang="es-GT" sz="1600" u="none" strike="noStrike" dirty="0">
                          <a:solidFill>
                            <a:schemeClr val="bg1"/>
                          </a:solidFill>
                          <a:effectLst/>
                        </a:rPr>
                        <a:t>Primer cuatrimestre ejercicio fiscal 2021</a:t>
                      </a:r>
                      <a:endParaRPr lang="es-GT" sz="1600" b="1" i="0" u="none" strike="noStrike" dirty="0">
                        <a:solidFill>
                          <a:schemeClr val="bg1"/>
                        </a:solidFill>
                        <a:effectLst/>
                        <a:latin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 xmlns:a16="http://schemas.microsoft.com/office/drawing/2014/main" val="10000"/>
                  </a:ext>
                </a:extLst>
              </a:tr>
              <a:tr h="496731">
                <a:tc>
                  <a:txBody>
                    <a:bodyPr/>
                    <a:lstStyle/>
                    <a:p>
                      <a:pPr algn="l" fontAlgn="ctr"/>
                      <a:r>
                        <a:rPr lang="es-GT" sz="1400" u="none" strike="noStrike" dirty="0">
                          <a:solidFill>
                            <a:srgbClr val="00568B"/>
                          </a:solidFill>
                          <a:effectLst/>
                        </a:rPr>
                        <a:t>Grupo de Gasto</a:t>
                      </a:r>
                      <a:endParaRPr lang="es-GT" sz="1400" b="1" i="0" u="none" strike="noStrike" dirty="0">
                        <a:solidFill>
                          <a:srgbClr val="00568B"/>
                        </a:solidFill>
                        <a:effectLst/>
                        <a:latin typeface="Times New Roman" panose="02020603050405020304" pitchFamily="18"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Presupuesto vigente</a:t>
                      </a:r>
                      <a:endParaRPr lang="es-GT" sz="1400" b="1"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Presupuesto Ejecutado</a:t>
                      </a:r>
                      <a:endParaRPr lang="es-GT" sz="1400" b="1"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Saldo por Ejecutar</a:t>
                      </a:r>
                      <a:endParaRPr lang="es-GT" sz="1400" b="1"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de Ejecución</a:t>
                      </a:r>
                      <a:endParaRPr lang="es-GT" sz="1400" b="1"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634152">
                <a:tc>
                  <a:txBody>
                    <a:bodyPr/>
                    <a:lstStyle/>
                    <a:p>
                      <a:pPr algn="l" fontAlgn="ctr"/>
                      <a:r>
                        <a:rPr lang="es-GT" sz="1400" u="none" strike="noStrike" dirty="0">
                          <a:solidFill>
                            <a:srgbClr val="00568B"/>
                          </a:solidFill>
                          <a:effectLst/>
                        </a:rPr>
                        <a:t> Pago de nomina del personal  011,029, 183 y dietas Junta Coordinadora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Q 14,859,166.00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Q 3,320,252.33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Q 11,538,913.67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22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898753">
                <a:tc>
                  <a:txBody>
                    <a:bodyPr/>
                    <a:lstStyle/>
                    <a:p>
                      <a:pPr algn="l" fontAlgn="ctr"/>
                      <a:r>
                        <a:rPr lang="es-GT" sz="1400" u="none" strike="noStrike" dirty="0">
                          <a:solidFill>
                            <a:srgbClr val="00568B"/>
                          </a:solidFill>
                          <a:effectLst/>
                        </a:rPr>
                        <a:t> Gastos de servicios básicos: Viáticos, arrendamientos, mantenimiento y reparaciones y servicios de capacitación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2,762,427.00 </a:t>
                      </a:r>
                      <a:endParaRPr lang="es-GT" sz="1400" b="0"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Q    461,033.98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Q   2,301,393.02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17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496731">
                <a:tc>
                  <a:txBody>
                    <a:bodyPr/>
                    <a:lstStyle/>
                    <a:p>
                      <a:pPr algn="l" fontAlgn="ctr"/>
                      <a:r>
                        <a:rPr lang="es-GT" sz="1400" u="none" strike="noStrike" dirty="0">
                          <a:solidFill>
                            <a:srgbClr val="00568B"/>
                          </a:solidFill>
                          <a:effectLst/>
                        </a:rPr>
                        <a:t> Compra de Materiales y suministro de oficina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1,118,170.00 </a:t>
                      </a:r>
                      <a:endParaRPr lang="es-GT" sz="1400" b="0"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35,293.10 </a:t>
                      </a:r>
                      <a:endParaRPr lang="es-GT" sz="1400" b="0"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Q   1,082,876.90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3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305010">
                <a:tc>
                  <a:txBody>
                    <a:bodyPr/>
                    <a:lstStyle/>
                    <a:p>
                      <a:pPr algn="l" fontAlgn="ctr"/>
                      <a:r>
                        <a:rPr lang="es-GT" sz="1400" u="none" strike="noStrike" dirty="0">
                          <a:solidFill>
                            <a:srgbClr val="00568B"/>
                          </a:solidFill>
                          <a:effectLst/>
                        </a:rPr>
                        <a:t> Compra de equipo de oficina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167,375.00 </a:t>
                      </a:r>
                      <a:endParaRPr lang="es-GT" sz="1400" b="0"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12,639.00 </a:t>
                      </a:r>
                      <a:endParaRPr lang="es-GT" sz="1400" b="0"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Q      154,736.00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8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383441">
                <a:tc>
                  <a:txBody>
                    <a:bodyPr/>
                    <a:lstStyle/>
                    <a:p>
                      <a:pPr algn="l" fontAlgn="ctr"/>
                      <a:r>
                        <a:rPr lang="es-GT" sz="1400" u="none" strike="noStrike" dirty="0">
                          <a:solidFill>
                            <a:srgbClr val="00568B"/>
                          </a:solidFill>
                          <a:effectLst/>
                        </a:rPr>
                        <a:t> Sentencias Judiciales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92,862.00 </a:t>
                      </a:r>
                      <a:endParaRPr lang="es-GT" sz="1400" b="0"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   </a:t>
                      </a:r>
                      <a:endParaRPr lang="es-GT" sz="1400" b="0"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Q        92,862.00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6"/>
                  </a:ext>
                </a:extLst>
              </a:tr>
              <a:tr h="357298">
                <a:tc>
                  <a:txBody>
                    <a:bodyPr/>
                    <a:lstStyle/>
                    <a:p>
                      <a:pPr algn="l" fontAlgn="ctr"/>
                      <a:r>
                        <a:rPr lang="es-GT" sz="1400" u="none" strike="noStrike" dirty="0">
                          <a:solidFill>
                            <a:srgbClr val="00568B"/>
                          </a:solidFill>
                          <a:effectLst/>
                        </a:rPr>
                        <a:t> Totales </a:t>
                      </a:r>
                      <a:endParaRPr lang="es-GT" sz="1400" b="1" i="0" u="none" strike="noStrike" dirty="0">
                        <a:solidFill>
                          <a:srgbClr val="00568B"/>
                        </a:solidFill>
                        <a:effectLst/>
                        <a:latin typeface="Times New Roman" panose="02020603050405020304" pitchFamily="18" charset="0"/>
                      </a:endParaRP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19,000,000.00 </a:t>
                      </a:r>
                      <a:endParaRPr lang="es-GT" sz="1400" b="1"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3,829,218.41 </a:t>
                      </a:r>
                      <a:endParaRPr lang="es-GT" sz="1400" b="1"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fontAlgn="ctr"/>
                      <a:r>
                        <a:rPr lang="es-GT" sz="1400" u="none" strike="noStrike">
                          <a:solidFill>
                            <a:srgbClr val="00568B"/>
                          </a:solidFill>
                          <a:effectLst/>
                        </a:rPr>
                        <a:t> Q 15,170,781.59 </a:t>
                      </a:r>
                      <a:endParaRPr lang="es-GT" sz="1400" b="1" i="0" u="none" strike="noStrike">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fontAlgn="ctr"/>
                      <a:r>
                        <a:rPr lang="es-GT" sz="1400" u="none" strike="noStrike" dirty="0">
                          <a:solidFill>
                            <a:srgbClr val="00568B"/>
                          </a:solidFill>
                          <a:effectLst/>
                        </a:rPr>
                        <a:t>             20 </a:t>
                      </a:r>
                      <a:endParaRPr lang="es-GT" sz="1400" b="0" i="0" u="none" strike="noStrike" dirty="0">
                        <a:solidFill>
                          <a:srgbClr val="00568B"/>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45367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Marcador de contenido 3"/>
          <p:cNvGraphicFramePr>
            <a:graphicFrameLocks/>
          </p:cNvGraphicFramePr>
          <p:nvPr>
            <p:extLst>
              <p:ext uri="{D42A27DB-BD31-4B8C-83A1-F6EECF244321}">
                <p14:modId xmlns:p14="http://schemas.microsoft.com/office/powerpoint/2010/main" val="3452340940"/>
              </p:ext>
            </p:extLst>
          </p:nvPr>
        </p:nvGraphicFramePr>
        <p:xfrm>
          <a:off x="1646724" y="1033703"/>
          <a:ext cx="9024236" cy="338684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979097" y="5140338"/>
            <a:ext cx="10148978" cy="861774"/>
          </a:xfrm>
          <a:prstGeom prst="rect">
            <a:avLst/>
          </a:prstGeom>
        </p:spPr>
        <p:txBody>
          <a:bodyPr wrap="square">
            <a:spAutoFit/>
          </a:bodyPr>
          <a:lstStyle/>
          <a:p>
            <a:pPr algn="just">
              <a:spcAft>
                <a:spcPts val="0"/>
              </a:spcAft>
            </a:pPr>
            <a:r>
              <a:rPr lang="es-GT" sz="1600" dirty="0">
                <a:solidFill>
                  <a:srgbClr val="00568B"/>
                </a:solidFill>
                <a:latin typeface="Times New Roman" panose="02020603050405020304" pitchFamily="18" charset="0"/>
              </a:rPr>
              <a:t>La mayor parte del presupuesto de la Defensoría de la Mujer Indígena se orienta principalmente, al grupo 0 servicios personales, destinados para el pago de salarios del personal permanente 011, honorarios del personal 029 que prestan servicios técnicos y </a:t>
            </a:r>
            <a:r>
              <a:rPr lang="es-GT" dirty="0">
                <a:solidFill>
                  <a:srgbClr val="00568B"/>
                </a:solidFill>
              </a:rPr>
              <a:t>profesionales el cual </a:t>
            </a:r>
            <a:r>
              <a:rPr lang="es-GT" sz="1600" dirty="0">
                <a:solidFill>
                  <a:srgbClr val="00568B"/>
                </a:solidFill>
                <a:latin typeface="Times New Roman" panose="02020603050405020304" pitchFamily="18" charset="0"/>
              </a:rPr>
              <a:t>representa el 71%  del presupuesto total.  </a:t>
            </a:r>
            <a:endParaRPr lang="es-GT" sz="1600" dirty="0">
              <a:solidFill>
                <a:srgbClr val="00568B"/>
              </a:solidFill>
              <a:effectLst/>
            </a:endParaRPr>
          </a:p>
        </p:txBody>
      </p:sp>
      <p:sp>
        <p:nvSpPr>
          <p:cNvPr id="8" name="Rectángulo 7"/>
          <p:cNvSpPr/>
          <p:nvPr/>
        </p:nvSpPr>
        <p:spPr>
          <a:xfrm>
            <a:off x="1389974" y="307081"/>
            <a:ext cx="7976927" cy="461665"/>
          </a:xfrm>
          <a:prstGeom prst="rect">
            <a:avLst/>
          </a:prstGeom>
        </p:spPr>
        <p:txBody>
          <a:bodyPr wrap="none">
            <a:spAutoFit/>
          </a:bodyPr>
          <a:lstStyle/>
          <a:p>
            <a:r>
              <a:rPr lang="es-GT" sz="2400" b="1" dirty="0">
                <a:solidFill>
                  <a:srgbClr val="00568B"/>
                </a:solidFill>
                <a:latin typeface="Times New Roman" panose="02020603050405020304" pitchFamily="18" charset="0"/>
                <a:cs typeface="Times New Roman" panose="02020603050405020304" pitchFamily="18" charset="0"/>
              </a:rPr>
              <a:t>Gráfica de la ejecución presupuestaria por grupo de gastos </a:t>
            </a:r>
            <a:endParaRPr lang="es-GT" sz="2400" dirty="0">
              <a:solidFill>
                <a:srgbClr val="00568B"/>
              </a:solidFill>
            </a:endParaRPr>
          </a:p>
        </p:txBody>
      </p:sp>
      <p:sp>
        <p:nvSpPr>
          <p:cNvPr id="9" name="Cuadro de texto 2"/>
          <p:cNvSpPr txBox="1">
            <a:spLocks noChangeArrowheads="1"/>
          </p:cNvSpPr>
          <p:nvPr/>
        </p:nvSpPr>
        <p:spPr bwMode="auto">
          <a:xfrm>
            <a:off x="1780099" y="4427832"/>
            <a:ext cx="5439410" cy="265457"/>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s-GT" sz="1100" dirty="0">
                <a:solidFill>
                  <a:srgbClr val="00568B"/>
                </a:solidFill>
                <a:effectLst/>
                <a:latin typeface="Calibri" panose="020F0502020204030204" pitchFamily="34" charset="0"/>
                <a:ea typeface="Calibri" panose="020F0502020204030204" pitchFamily="34" charset="0"/>
                <a:cs typeface="Times New Roman" panose="02020603050405020304" pitchFamily="18" charset="0"/>
              </a:rPr>
              <a:t>Fuente: Elaboración propia con datos de la Defensoría de la Mujer Indígena </a:t>
            </a:r>
            <a:endParaRPr lang="es-GT" dirty="0">
              <a:solidFill>
                <a:srgbClr val="00568B"/>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2875" y="6352440"/>
            <a:ext cx="1066800" cy="619125"/>
          </a:xfrm>
          <a:prstGeom prst="rect">
            <a:avLst/>
          </a:prstGeom>
        </p:spPr>
      </p:pic>
    </p:spTree>
    <p:extLst>
      <p:ext uri="{BB962C8B-B14F-4D97-AF65-F5344CB8AC3E}">
        <p14:creationId xmlns:p14="http://schemas.microsoft.com/office/powerpoint/2010/main" val="216900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702823381"/>
              </p:ext>
            </p:extLst>
          </p:nvPr>
        </p:nvGraphicFramePr>
        <p:xfrm>
          <a:off x="2358887" y="1451729"/>
          <a:ext cx="7091895" cy="31467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1666138" y="4589988"/>
            <a:ext cx="7784643" cy="261610"/>
          </a:xfrm>
          <a:prstGeom prst="rect">
            <a:avLst/>
          </a:prstGeom>
        </p:spPr>
        <p:txBody>
          <a:bodyPr wrap="square">
            <a:spAutoFit/>
          </a:bodyPr>
          <a:lstStyle/>
          <a:p>
            <a:r>
              <a:rPr lang="es-GT" sz="1100" dirty="0">
                <a:solidFill>
                  <a:srgbClr val="00568B"/>
                </a:solidFill>
              </a:rPr>
              <a:t>Fuente: Elaboración propia con datos de la Defensoría de la Mujer Indígena </a:t>
            </a:r>
            <a:endParaRPr lang="es-GT" sz="1100" dirty="0">
              <a:solidFill>
                <a:srgbClr val="00568B"/>
              </a:solidFill>
              <a:effectLst/>
            </a:endParaRPr>
          </a:p>
        </p:txBody>
      </p:sp>
      <p:sp>
        <p:nvSpPr>
          <p:cNvPr id="11" name="Rectángulo 10"/>
          <p:cNvSpPr/>
          <p:nvPr/>
        </p:nvSpPr>
        <p:spPr>
          <a:xfrm>
            <a:off x="1035666" y="4851598"/>
            <a:ext cx="10420212" cy="1569660"/>
          </a:xfrm>
          <a:prstGeom prst="rect">
            <a:avLst/>
          </a:prstGeom>
        </p:spPr>
        <p:txBody>
          <a:bodyPr wrap="square">
            <a:spAutoFit/>
          </a:bodyPr>
          <a:lstStyle/>
          <a:p>
            <a:pPr marR="180340" algn="just">
              <a:spcAft>
                <a:spcPts val="0"/>
              </a:spcAft>
            </a:pPr>
            <a:endParaRPr lang="es-GT" sz="1600" dirty="0">
              <a:solidFill>
                <a:srgbClr val="00568B"/>
              </a:solidFill>
              <a:latin typeface="Times New Roman" panose="02020603050405020304" pitchFamily="18" charset="0"/>
            </a:endParaRPr>
          </a:p>
          <a:p>
            <a:pPr marR="180340" algn="just">
              <a:spcAft>
                <a:spcPts val="0"/>
              </a:spcAft>
            </a:pPr>
            <a:r>
              <a:rPr lang="es-GT" sz="1600" dirty="0">
                <a:solidFill>
                  <a:srgbClr val="00568B"/>
                </a:solidFill>
                <a:latin typeface="Times New Roman" panose="02020603050405020304" pitchFamily="18" charset="0"/>
              </a:rPr>
              <a:t>Esta gráfica refleja las erogaciones que realiza la Defensoría de la Mujer Indígena, para contribuir al orden público y a la seguridad ciudadana, defender los Derechos Humanos, y disminuir los efectos de la violencia y discriminación a las mujeres indígenas en Guatemala. Para el presente cuatrimestre la </a:t>
            </a:r>
            <a:r>
              <a:rPr lang="es-GT" sz="1600" dirty="0" smtClean="0">
                <a:solidFill>
                  <a:srgbClr val="00568B"/>
                </a:solidFill>
                <a:latin typeface="Times New Roman" panose="02020603050405020304" pitchFamily="18" charset="0"/>
              </a:rPr>
              <a:t>orientado a ese fin, con una</a:t>
            </a:r>
            <a:r>
              <a:rPr lang="es-GT" sz="1600" strike="sngStrike" dirty="0" smtClean="0">
                <a:solidFill>
                  <a:srgbClr val="00568B"/>
                </a:solidFill>
                <a:latin typeface="Times New Roman" panose="02020603050405020304" pitchFamily="18" charset="0"/>
              </a:rPr>
              <a:t> </a:t>
            </a:r>
            <a:r>
              <a:rPr lang="es-GT" sz="1600" dirty="0">
                <a:solidFill>
                  <a:srgbClr val="00568B"/>
                </a:solidFill>
                <a:latin typeface="Times New Roman" panose="02020603050405020304" pitchFamily="18" charset="0"/>
              </a:rPr>
              <a:t>ejecución presupuestaria en </a:t>
            </a:r>
            <a:r>
              <a:rPr lang="es-GT" sz="1600" strike="sngStrike" dirty="0">
                <a:solidFill>
                  <a:srgbClr val="00568B"/>
                </a:solidFill>
                <a:latin typeface="Times New Roman" panose="02020603050405020304" pitchFamily="18" charset="0"/>
              </a:rPr>
              <a:t>el primer cuatrimestre </a:t>
            </a:r>
            <a:r>
              <a:rPr lang="es-GT" sz="1600" dirty="0">
                <a:solidFill>
                  <a:srgbClr val="00568B"/>
                </a:solidFill>
                <a:latin typeface="Times New Roman" panose="02020603050405020304" pitchFamily="18" charset="0"/>
              </a:rPr>
              <a:t> es de Q. 4, 446,110.8, equivalente a un 23% del presupuesto total vigente y un saldo por ejecutar de Q. 14, 553,889.13.</a:t>
            </a:r>
            <a:endParaRPr lang="es-GT" sz="1600" dirty="0">
              <a:solidFill>
                <a:srgbClr val="00568B"/>
              </a:solidFill>
              <a:effectLst/>
            </a:endParaRPr>
          </a:p>
        </p:txBody>
      </p:sp>
      <p:sp>
        <p:nvSpPr>
          <p:cNvPr id="2" name="Rectángulo 1"/>
          <p:cNvSpPr/>
          <p:nvPr/>
        </p:nvSpPr>
        <p:spPr>
          <a:xfrm>
            <a:off x="1666139" y="616543"/>
            <a:ext cx="6705504" cy="523220"/>
          </a:xfrm>
          <a:prstGeom prst="rect">
            <a:avLst/>
          </a:prstGeom>
        </p:spPr>
        <p:txBody>
          <a:bodyPr wrap="square">
            <a:spAutoFit/>
          </a:bodyPr>
          <a:lstStyle/>
          <a:p>
            <a:pPr marR="180340" algn="just">
              <a:spcAft>
                <a:spcPts val="0"/>
              </a:spcAft>
            </a:pPr>
            <a:r>
              <a:rPr lang="es-GT" sz="2800" b="1" dirty="0">
                <a:solidFill>
                  <a:srgbClr val="00568B"/>
                </a:solidFill>
                <a:latin typeface="Times New Roman" panose="02020603050405020304" pitchFamily="18" charset="0"/>
              </a:rPr>
              <a:t>Gráfica de la ejecución por finalidad.</a:t>
            </a:r>
            <a:endParaRPr lang="es-GT" sz="2800" b="1" dirty="0">
              <a:solidFill>
                <a:srgbClr val="00568B"/>
              </a:solidFill>
            </a:endParaRPr>
          </a:p>
        </p:txBody>
      </p:sp>
      <p:pic>
        <p:nvPicPr>
          <p:cNvPr id="3" name="Imagen 2"/>
          <p:cNvPicPr>
            <a:picLocks noChangeAspect="1"/>
          </p:cNvPicPr>
          <p:nvPr/>
        </p:nvPicPr>
        <p:blipFill>
          <a:blip r:embed="rId4"/>
          <a:stretch>
            <a:fillRect/>
          </a:stretch>
        </p:blipFill>
        <p:spPr>
          <a:xfrm>
            <a:off x="0" y="6238875"/>
            <a:ext cx="1066800" cy="619125"/>
          </a:xfrm>
          <a:prstGeom prst="rect">
            <a:avLst/>
          </a:prstGeom>
        </p:spPr>
      </p:pic>
    </p:spTree>
    <p:extLst>
      <p:ext uri="{BB962C8B-B14F-4D97-AF65-F5344CB8AC3E}">
        <p14:creationId xmlns:p14="http://schemas.microsoft.com/office/powerpoint/2010/main" val="408258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91787" y="348898"/>
            <a:ext cx="10314030" cy="523220"/>
          </a:xfrm>
          <a:prstGeom prst="rect">
            <a:avLst/>
          </a:prstGeom>
        </p:spPr>
        <p:txBody>
          <a:bodyPr wrap="square">
            <a:spAutoFit/>
          </a:bodyPr>
          <a:lstStyle/>
          <a:p>
            <a:r>
              <a:rPr lang="es-GT" sz="2800" b="1" dirty="0">
                <a:solidFill>
                  <a:srgbClr val="00568B"/>
                </a:solidFill>
                <a:latin typeface="Times New Roman" panose="02020603050405020304" pitchFamily="18" charset="0"/>
                <a:ea typeface="Calibri" panose="020F0502020204030204" pitchFamily="34" charset="0"/>
              </a:rPr>
              <a:t>Distribución geográfica del presupuesto total, ejecutado por región</a:t>
            </a:r>
            <a:endParaRPr lang="es-GT" sz="2800" b="1" dirty="0">
              <a:solidFill>
                <a:srgbClr val="00568B"/>
              </a:solidFill>
            </a:endParaRPr>
          </a:p>
        </p:txBody>
      </p:sp>
      <p:grpSp>
        <p:nvGrpSpPr>
          <p:cNvPr id="3" name="Grupo 2"/>
          <p:cNvGrpSpPr/>
          <p:nvPr/>
        </p:nvGrpSpPr>
        <p:grpSpPr>
          <a:xfrm>
            <a:off x="266118" y="1475705"/>
            <a:ext cx="4843651" cy="4580538"/>
            <a:chOff x="-426075" y="-354998"/>
            <a:chExt cx="4627119" cy="3848100"/>
          </a:xfrm>
        </p:grpSpPr>
        <p:grpSp>
          <p:nvGrpSpPr>
            <p:cNvPr id="4" name="Grupo 3"/>
            <p:cNvGrpSpPr/>
            <p:nvPr/>
          </p:nvGrpSpPr>
          <p:grpSpPr>
            <a:xfrm>
              <a:off x="-426075" y="-354998"/>
              <a:ext cx="4627119" cy="3848100"/>
              <a:chOff x="-421842" y="-349163"/>
              <a:chExt cx="4581158" cy="3797160"/>
            </a:xfrm>
          </p:grpSpPr>
          <p:pic>
            <p:nvPicPr>
              <p:cNvPr id="6" name="Imagen 5">
                <a:extLst>
                  <a:ext uri="{FF2B5EF4-FFF2-40B4-BE49-F238E27FC236}">
                    <a16:creationId xmlns="" xmlns:a16="http://schemas.microsoft.com/office/drawing/2014/main" id="{0F578ADE-AEC2-4397-98AE-296A2B74B02C}"/>
                  </a:ext>
                </a:extLst>
              </p:cNvPr>
              <p:cNvPicPr>
                <a:picLocks noChangeAspect="1"/>
              </p:cNvPicPr>
              <p:nvPr/>
            </p:nvPicPr>
            <p:blipFill rotWithShape="1">
              <a:blip r:embed="rId3"/>
              <a:srcRect t="12174"/>
              <a:stretch/>
            </p:blipFill>
            <p:spPr>
              <a:xfrm>
                <a:off x="-421842" y="-349163"/>
                <a:ext cx="4581158" cy="3797160"/>
              </a:xfrm>
              <a:prstGeom prst="rect">
                <a:avLst/>
              </a:prstGeom>
            </p:spPr>
          </p:pic>
          <p:sp>
            <p:nvSpPr>
              <p:cNvPr id="7" name="Rectángulo 6"/>
              <p:cNvSpPr/>
              <p:nvPr/>
            </p:nvSpPr>
            <p:spPr>
              <a:xfrm>
                <a:off x="1991121" y="783532"/>
                <a:ext cx="373673" cy="22514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a:spcAft>
                    <a:spcPts val="0"/>
                  </a:spcAft>
                </a:pPr>
                <a:r>
                  <a:rPr lang="es-GT" sz="800" b="1">
                    <a:solidFill>
                      <a:srgbClr val="000000"/>
                    </a:solidFill>
                    <a:effectLst/>
                    <a:latin typeface="Calibri" panose="020F0502020204030204" pitchFamily="34" charset="0"/>
                    <a:ea typeface="Times New Roman" panose="02020603050405020304" pitchFamily="18" charset="0"/>
                  </a:rPr>
                  <a:t>0.15</a:t>
                </a:r>
                <a:endParaRPr lang="es-GT" sz="1200">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807949" y="2595419"/>
                <a:ext cx="373673" cy="22514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a:spcAft>
                    <a:spcPts val="0"/>
                  </a:spcAft>
                </a:pPr>
                <a:r>
                  <a:rPr lang="es-GT" sz="800" b="1">
                    <a:solidFill>
                      <a:srgbClr val="000000"/>
                    </a:solidFill>
                    <a:effectLst/>
                    <a:latin typeface="Calibri" panose="020F0502020204030204" pitchFamily="34" charset="0"/>
                    <a:ea typeface="Times New Roman" panose="02020603050405020304" pitchFamily="18" charset="0"/>
                  </a:rPr>
                  <a:t>2.23</a:t>
                </a:r>
                <a:endParaRPr lang="es-GT" sz="1200">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941694" y="2073834"/>
                <a:ext cx="373673" cy="225148"/>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a:spcAft>
                    <a:spcPts val="0"/>
                  </a:spcAft>
                </a:pPr>
                <a:r>
                  <a:rPr lang="es-GT" sz="800" b="1">
                    <a:solidFill>
                      <a:srgbClr val="000000"/>
                    </a:solidFill>
                    <a:effectLst/>
                    <a:latin typeface="Calibri" panose="020F0502020204030204" pitchFamily="34" charset="0"/>
                    <a:ea typeface="Times New Roman" panose="02020603050405020304" pitchFamily="18" charset="0"/>
                  </a:rPr>
                  <a:t>0.41</a:t>
                </a:r>
                <a:endParaRPr lang="es-GT" sz="1200">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2005775" y="2029873"/>
                <a:ext cx="373673" cy="225148"/>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a:spcAft>
                    <a:spcPts val="0"/>
                  </a:spcAft>
                </a:pPr>
                <a:r>
                  <a:rPr lang="es-GT" sz="800" b="1">
                    <a:solidFill>
                      <a:srgbClr val="000000"/>
                    </a:solidFill>
                    <a:effectLst/>
                    <a:latin typeface="Calibri" panose="020F0502020204030204" pitchFamily="34" charset="0"/>
                    <a:ea typeface="Times New Roman" panose="02020603050405020304" pitchFamily="18" charset="0"/>
                  </a:rPr>
                  <a:t>0.40</a:t>
                </a:r>
                <a:endParaRPr lang="es-GT" sz="1200">
                  <a:effectLst/>
                  <a:latin typeface="Times New Roman" panose="02020603050405020304" pitchFamily="18" charset="0"/>
                  <a:ea typeface="Times New Roman" panose="02020603050405020304" pitchFamily="18" charset="0"/>
                </a:endParaRPr>
              </a:p>
            </p:txBody>
          </p:sp>
          <p:sp>
            <p:nvSpPr>
              <p:cNvPr id="11" name="Rectángulo 10"/>
              <p:cNvSpPr/>
              <p:nvPr/>
            </p:nvSpPr>
            <p:spPr>
              <a:xfrm>
                <a:off x="2806090" y="2117796"/>
                <a:ext cx="373673" cy="225148"/>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a:spcAft>
                    <a:spcPts val="0"/>
                  </a:spcAft>
                </a:pPr>
                <a:r>
                  <a:rPr lang="es-GT" sz="800" b="1">
                    <a:solidFill>
                      <a:srgbClr val="000000"/>
                    </a:solidFill>
                    <a:effectLst/>
                    <a:latin typeface="Calibri" panose="020F0502020204030204" pitchFamily="34" charset="0"/>
                    <a:ea typeface="Times New Roman" panose="02020603050405020304" pitchFamily="18" charset="0"/>
                  </a:rPr>
                  <a:t>0.16</a:t>
                </a:r>
                <a:endParaRPr lang="es-GT" sz="1200">
                  <a:effectLst/>
                  <a:latin typeface="Times New Roman" panose="02020603050405020304" pitchFamily="18" charset="0"/>
                  <a:ea typeface="Times New Roman" panose="02020603050405020304" pitchFamily="18" charset="0"/>
                </a:endParaRPr>
              </a:p>
            </p:txBody>
          </p:sp>
          <p:sp>
            <p:nvSpPr>
              <p:cNvPr id="12" name="Rectángulo 11"/>
              <p:cNvSpPr/>
              <p:nvPr/>
            </p:nvSpPr>
            <p:spPr>
              <a:xfrm>
                <a:off x="929177" y="2965124"/>
                <a:ext cx="373673" cy="225148"/>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a:spcAft>
                    <a:spcPts val="0"/>
                  </a:spcAft>
                </a:pPr>
                <a:r>
                  <a:rPr lang="es-GT" sz="800" b="1">
                    <a:solidFill>
                      <a:srgbClr val="000000"/>
                    </a:solidFill>
                    <a:effectLst/>
                    <a:latin typeface="Calibri" panose="020F0502020204030204" pitchFamily="34" charset="0"/>
                    <a:ea typeface="Times New Roman" panose="02020603050405020304" pitchFamily="18" charset="0"/>
                  </a:rPr>
                  <a:t>0.83</a:t>
                </a:r>
                <a:endParaRPr lang="es-GT" sz="1200">
                  <a:effectLst/>
                  <a:latin typeface="Times New Roman" panose="02020603050405020304" pitchFamily="18" charset="0"/>
                  <a:ea typeface="Times New Roman" panose="02020603050405020304" pitchFamily="18" charset="0"/>
                </a:endParaRPr>
              </a:p>
            </p:txBody>
          </p:sp>
          <p:sp>
            <p:nvSpPr>
              <p:cNvPr id="13" name="Rectángulo 12"/>
              <p:cNvSpPr/>
              <p:nvPr/>
            </p:nvSpPr>
            <p:spPr>
              <a:xfrm>
                <a:off x="1442062" y="3197600"/>
                <a:ext cx="368024" cy="22514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algn="ctr">
                  <a:spcAft>
                    <a:spcPts val="0"/>
                  </a:spcAft>
                </a:pPr>
                <a:r>
                  <a:rPr lang="es-GT" sz="800" b="1">
                    <a:solidFill>
                      <a:srgbClr val="000000"/>
                    </a:solidFill>
                    <a:effectLst/>
                    <a:latin typeface="Calibri" panose="020F0502020204030204" pitchFamily="34" charset="0"/>
                    <a:ea typeface="Times New Roman" panose="02020603050405020304" pitchFamily="18" charset="0"/>
                  </a:rPr>
                  <a:t>0.09</a:t>
                </a:r>
                <a:endParaRPr lang="es-GT" sz="1200">
                  <a:effectLst/>
                  <a:latin typeface="Times New Roman" panose="02020603050405020304" pitchFamily="18" charset="0"/>
                  <a:ea typeface="Times New Roman" panose="02020603050405020304" pitchFamily="18" charset="0"/>
                </a:endParaRPr>
              </a:p>
            </p:txBody>
          </p:sp>
          <p:sp>
            <p:nvSpPr>
              <p:cNvPr id="14" name="Rectángulo 13"/>
              <p:cNvSpPr/>
              <p:nvPr/>
            </p:nvSpPr>
            <p:spPr>
              <a:xfrm>
                <a:off x="2071718" y="3212254"/>
                <a:ext cx="368026" cy="225149"/>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a:spcAft>
                    <a:spcPts val="0"/>
                  </a:spcAft>
                </a:pPr>
                <a:r>
                  <a:rPr lang="es-GT" sz="800" b="1">
                    <a:solidFill>
                      <a:srgbClr val="000000"/>
                    </a:solidFill>
                    <a:effectLst/>
                    <a:latin typeface="Calibri" panose="020F0502020204030204" pitchFamily="34" charset="0"/>
                    <a:ea typeface="Times New Roman" panose="02020603050405020304" pitchFamily="18" charset="0"/>
                  </a:rPr>
                  <a:t>0.17</a:t>
                </a:r>
                <a:endParaRPr lang="es-GT" sz="1200">
                  <a:effectLst/>
                  <a:latin typeface="Times New Roman" panose="02020603050405020304" pitchFamily="18" charset="0"/>
                  <a:ea typeface="Times New Roman" panose="02020603050405020304" pitchFamily="18" charset="0"/>
                </a:endParaRPr>
              </a:p>
            </p:txBody>
          </p:sp>
        </p:grpSp>
        <p:sp>
          <p:nvSpPr>
            <p:cNvPr id="5" name="Rectángulo 4"/>
            <p:cNvSpPr/>
            <p:nvPr/>
          </p:nvSpPr>
          <p:spPr>
            <a:xfrm>
              <a:off x="1628776" y="0"/>
              <a:ext cx="1228725" cy="32385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s-GT"/>
            </a:p>
          </p:txBody>
        </p:sp>
      </p:grpSp>
      <p:sp>
        <p:nvSpPr>
          <p:cNvPr id="15" name="Rectángulo 14"/>
          <p:cNvSpPr/>
          <p:nvPr/>
        </p:nvSpPr>
        <p:spPr>
          <a:xfrm>
            <a:off x="5192648" y="1074200"/>
            <a:ext cx="6628291" cy="4708981"/>
          </a:xfrm>
          <a:prstGeom prst="rect">
            <a:avLst/>
          </a:prstGeom>
        </p:spPr>
        <p:txBody>
          <a:bodyPr wrap="square">
            <a:spAutoFit/>
          </a:bodyPr>
          <a:lstStyle/>
          <a:p>
            <a:pPr marL="171450" marR="180340" indent="-171450" algn="just">
              <a:buFont typeface="Arial" panose="020B0604020202020204" pitchFamily="34" charset="0"/>
              <a:buChar char="•"/>
            </a:pPr>
            <a:r>
              <a:rPr lang="es-GT" sz="1200" dirty="0">
                <a:solidFill>
                  <a:srgbClr val="00568B"/>
                </a:solidFill>
                <a:latin typeface="Times New Roman" panose="02020603050405020304" pitchFamily="18" charset="0"/>
              </a:rPr>
              <a:t>En la Región Metropolitana </a:t>
            </a:r>
            <a:r>
              <a:rPr lang="es-GT" sz="1200" b="1" dirty="0">
                <a:solidFill>
                  <a:srgbClr val="00568B"/>
                </a:solidFill>
                <a:latin typeface="Times New Roman" panose="02020603050405020304" pitchFamily="18" charset="0"/>
              </a:rPr>
              <a:t>I</a:t>
            </a:r>
            <a:r>
              <a:rPr lang="es-GT" sz="1200" dirty="0">
                <a:solidFill>
                  <a:srgbClr val="00568B"/>
                </a:solidFill>
                <a:latin typeface="Times New Roman" panose="02020603050405020304" pitchFamily="18" charset="0"/>
              </a:rPr>
              <a:t>. En el Departamento de Guatemala, donde se ubica la sede central de la DEMI, con un ejecución de Q. 2,226,464.02 (23%)  y un saldo por de ejecutar de Q. 7,517,945.98.</a:t>
            </a:r>
            <a:endParaRPr lang="es-GT" sz="1200" dirty="0">
              <a:solidFill>
                <a:srgbClr val="00568B"/>
              </a:solidFill>
            </a:endParaRPr>
          </a:p>
          <a:p>
            <a:pPr marL="171450" marR="180340" indent="-171450" algn="just">
              <a:buFont typeface="Arial" panose="020B0604020202020204" pitchFamily="34" charset="0"/>
              <a:buChar char="•"/>
            </a:pPr>
            <a:endParaRPr lang="es-GT" sz="1200" dirty="0">
              <a:solidFill>
                <a:srgbClr val="00568B"/>
              </a:solidFill>
              <a:latin typeface="Times New Roman" panose="02020603050405020304" pitchFamily="18" charset="0"/>
            </a:endParaRPr>
          </a:p>
          <a:p>
            <a:pPr marL="171450" marR="180340" indent="-171450" algn="just">
              <a:buFont typeface="Arial" panose="020B0604020202020204" pitchFamily="34" charset="0"/>
              <a:buChar char="•"/>
            </a:pPr>
            <a:r>
              <a:rPr lang="es-GT" sz="1200" dirty="0">
                <a:solidFill>
                  <a:srgbClr val="00568B"/>
                </a:solidFill>
                <a:latin typeface="Times New Roman" panose="02020603050405020304" pitchFamily="18" charset="0"/>
              </a:rPr>
              <a:t>En la Región Norte </a:t>
            </a:r>
            <a:r>
              <a:rPr lang="es-GT" sz="1200" b="1" dirty="0">
                <a:solidFill>
                  <a:srgbClr val="00568B"/>
                </a:solidFill>
                <a:latin typeface="Times New Roman" panose="02020603050405020304" pitchFamily="18" charset="0"/>
              </a:rPr>
              <a:t>II</a:t>
            </a:r>
            <a:r>
              <a:rPr lang="es-GT" sz="1200" dirty="0">
                <a:solidFill>
                  <a:srgbClr val="00568B"/>
                </a:solidFill>
                <a:latin typeface="Times New Roman" panose="02020603050405020304" pitchFamily="18" charset="0"/>
              </a:rPr>
              <a:t>. En los Departamentos de Alta Verapaz y Baja Verapaz, refleja una ejecución presupuestaria de Q. 403,396.61 (26%) y un saldo por ejecutar de Q. 1,130,201.39.</a:t>
            </a:r>
          </a:p>
          <a:p>
            <a:pPr marR="180340" algn="just"/>
            <a:r>
              <a:rPr lang="es-GT" sz="1200" dirty="0">
                <a:solidFill>
                  <a:srgbClr val="00568B"/>
                </a:solidFill>
                <a:latin typeface="Times New Roman" panose="02020603050405020304" pitchFamily="18" charset="0"/>
              </a:rPr>
              <a:t> </a:t>
            </a:r>
            <a:endParaRPr lang="es-GT" sz="1200" dirty="0">
              <a:solidFill>
                <a:srgbClr val="00568B"/>
              </a:solidFill>
            </a:endParaRPr>
          </a:p>
          <a:p>
            <a:pPr marL="171450" marR="180340" indent="-171450" algn="just">
              <a:buFont typeface="Arial" panose="020B0604020202020204" pitchFamily="34" charset="0"/>
              <a:buChar char="•"/>
            </a:pPr>
            <a:r>
              <a:rPr lang="es-GT" sz="1200" dirty="0">
                <a:solidFill>
                  <a:srgbClr val="00568B"/>
                </a:solidFill>
                <a:latin typeface="Times New Roman" panose="02020603050405020304" pitchFamily="18" charset="0"/>
              </a:rPr>
              <a:t>En la Región Nororiente </a:t>
            </a:r>
            <a:r>
              <a:rPr lang="es-GT" sz="1200" b="1" dirty="0">
                <a:solidFill>
                  <a:srgbClr val="00568B"/>
                </a:solidFill>
                <a:latin typeface="Times New Roman" panose="02020603050405020304" pitchFamily="18" charset="0"/>
              </a:rPr>
              <a:t>III</a:t>
            </a:r>
            <a:r>
              <a:rPr lang="es-GT" sz="1200" dirty="0">
                <a:solidFill>
                  <a:srgbClr val="00568B"/>
                </a:solidFill>
                <a:latin typeface="Times New Roman" panose="02020603050405020304" pitchFamily="18" charset="0"/>
              </a:rPr>
              <a:t>. En el Departamento de  Izabal, se tiene una ejecución presupuestaria del Q. 162,005.81 (24%) y un saldo por ejecutar de Q. 501,379.19.</a:t>
            </a:r>
          </a:p>
          <a:p>
            <a:pPr marR="180340" algn="just"/>
            <a:r>
              <a:rPr lang="es-GT" sz="1200" dirty="0">
                <a:solidFill>
                  <a:srgbClr val="00568B"/>
                </a:solidFill>
                <a:latin typeface="Times New Roman" panose="02020603050405020304" pitchFamily="18" charset="0"/>
              </a:rPr>
              <a:t> </a:t>
            </a:r>
            <a:endParaRPr lang="es-GT" sz="1200" dirty="0">
              <a:solidFill>
                <a:srgbClr val="00568B"/>
              </a:solidFill>
            </a:endParaRPr>
          </a:p>
          <a:p>
            <a:pPr marL="171450" marR="180340" indent="-171450" algn="just">
              <a:buFont typeface="Arial" panose="020B0604020202020204" pitchFamily="34" charset="0"/>
              <a:buChar char="•"/>
            </a:pPr>
            <a:r>
              <a:rPr lang="es-GT" sz="1200" dirty="0">
                <a:solidFill>
                  <a:srgbClr val="00568B"/>
                </a:solidFill>
                <a:latin typeface="Times New Roman" panose="02020603050405020304" pitchFamily="18" charset="0"/>
              </a:rPr>
              <a:t>En la Región Sur oriente </a:t>
            </a:r>
            <a:r>
              <a:rPr lang="es-GT" sz="1200" b="1" dirty="0">
                <a:solidFill>
                  <a:srgbClr val="00568B"/>
                </a:solidFill>
                <a:latin typeface="Times New Roman" panose="02020603050405020304" pitchFamily="18" charset="0"/>
              </a:rPr>
              <a:t>IV. </a:t>
            </a:r>
            <a:r>
              <a:rPr lang="es-GT" sz="1200" dirty="0">
                <a:solidFill>
                  <a:srgbClr val="00568B"/>
                </a:solidFill>
                <a:latin typeface="Times New Roman" panose="02020603050405020304" pitchFamily="18" charset="0"/>
              </a:rPr>
              <a:t>En el Departamento de Santa Rosa, se tiene una ejecución presupuestaria de Q. 165,889.03 (26%) y un saldo por ejecutar de Q. 479,243.97.</a:t>
            </a:r>
          </a:p>
          <a:p>
            <a:pPr marR="180340" algn="just"/>
            <a:r>
              <a:rPr lang="es-GT" sz="1200" dirty="0">
                <a:solidFill>
                  <a:srgbClr val="00568B"/>
                </a:solidFill>
                <a:latin typeface="Times New Roman" panose="02020603050405020304" pitchFamily="18" charset="0"/>
              </a:rPr>
              <a:t> </a:t>
            </a:r>
            <a:endParaRPr lang="es-GT" sz="1200" dirty="0">
              <a:solidFill>
                <a:srgbClr val="00568B"/>
              </a:solidFill>
            </a:endParaRPr>
          </a:p>
          <a:p>
            <a:pPr marL="171450" marR="180340" indent="-171450" algn="just">
              <a:buFont typeface="Arial" panose="020B0604020202020204" pitchFamily="34" charset="0"/>
              <a:buChar char="•"/>
            </a:pPr>
            <a:r>
              <a:rPr lang="es-GT" sz="1200" dirty="0">
                <a:solidFill>
                  <a:srgbClr val="00568B"/>
                </a:solidFill>
                <a:latin typeface="Times New Roman" panose="02020603050405020304" pitchFamily="18" charset="0"/>
              </a:rPr>
              <a:t>En la Región central </a:t>
            </a:r>
            <a:r>
              <a:rPr lang="es-GT" sz="1200" b="1" dirty="0">
                <a:solidFill>
                  <a:srgbClr val="00568B"/>
                </a:solidFill>
                <a:latin typeface="Times New Roman" panose="02020603050405020304" pitchFamily="18" charset="0"/>
              </a:rPr>
              <a:t>V, </a:t>
            </a:r>
            <a:r>
              <a:rPr lang="es-GT" sz="1200" dirty="0">
                <a:solidFill>
                  <a:srgbClr val="00568B"/>
                </a:solidFill>
                <a:latin typeface="Times New Roman" panose="02020603050405020304" pitchFamily="18" charset="0"/>
              </a:rPr>
              <a:t>En el Departamento de Chimaltenango, refleja una ejecución presupuestaria de Q. 92,939.78  (19%) y un saldo por ejecutar de Q. 404,032.22.</a:t>
            </a:r>
          </a:p>
          <a:p>
            <a:pPr marR="180340" algn="just"/>
            <a:r>
              <a:rPr lang="es-GT" sz="1200" dirty="0">
                <a:solidFill>
                  <a:srgbClr val="00568B"/>
                </a:solidFill>
                <a:latin typeface="Times New Roman" panose="02020603050405020304" pitchFamily="18" charset="0"/>
              </a:rPr>
              <a:t> </a:t>
            </a:r>
            <a:endParaRPr lang="es-GT" sz="1200" dirty="0">
              <a:solidFill>
                <a:srgbClr val="00568B"/>
              </a:solidFill>
            </a:endParaRPr>
          </a:p>
          <a:p>
            <a:pPr marL="171450" marR="180340" indent="-171450" algn="just">
              <a:buFont typeface="Arial" panose="020B0604020202020204" pitchFamily="34" charset="0"/>
              <a:buChar char="•"/>
            </a:pPr>
            <a:r>
              <a:rPr lang="es-GT" sz="1200" dirty="0">
                <a:solidFill>
                  <a:srgbClr val="00568B"/>
                </a:solidFill>
                <a:latin typeface="Times New Roman" panose="02020603050405020304" pitchFamily="18" charset="0"/>
              </a:rPr>
              <a:t>En la Región Sur occidente </a:t>
            </a:r>
            <a:r>
              <a:rPr lang="es-GT" sz="1200" b="1" dirty="0">
                <a:solidFill>
                  <a:srgbClr val="00568B"/>
                </a:solidFill>
                <a:latin typeface="Times New Roman" panose="02020603050405020304" pitchFamily="18" charset="0"/>
              </a:rPr>
              <a:t>VI, </a:t>
            </a:r>
            <a:r>
              <a:rPr lang="es-GT" sz="1200" dirty="0">
                <a:solidFill>
                  <a:srgbClr val="00568B"/>
                </a:solidFill>
                <a:latin typeface="Times New Roman" panose="02020603050405020304" pitchFamily="18" charset="0"/>
              </a:rPr>
              <a:t>En</a:t>
            </a:r>
            <a:r>
              <a:rPr lang="es-GT" sz="1200" b="1" dirty="0">
                <a:solidFill>
                  <a:srgbClr val="00568B"/>
                </a:solidFill>
                <a:latin typeface="Times New Roman" panose="02020603050405020304" pitchFamily="18" charset="0"/>
              </a:rPr>
              <a:t> </a:t>
            </a:r>
            <a:r>
              <a:rPr lang="es-GT" sz="1200" dirty="0">
                <a:solidFill>
                  <a:srgbClr val="00568B"/>
                </a:solidFill>
                <a:latin typeface="Times New Roman" panose="02020603050405020304" pitchFamily="18" charset="0"/>
              </a:rPr>
              <a:t>los Departamentos de San Marcos, Quetzaltenango, Totonicapán, Sololá y Suchitepéquez, se tiene una ejecución presupuestaria de Q. 834,375.09 (25%) y un saldo por ejecutar de Q. 2, 496,916.91.</a:t>
            </a:r>
            <a:endParaRPr lang="es-GT" sz="1200" dirty="0">
              <a:solidFill>
                <a:srgbClr val="00568B"/>
              </a:solidFill>
            </a:endParaRPr>
          </a:p>
          <a:p>
            <a:pPr marL="171450" marR="180340" indent="-171450" algn="just">
              <a:buFont typeface="Arial" panose="020B0604020202020204" pitchFamily="34" charset="0"/>
              <a:buChar char="•"/>
            </a:pPr>
            <a:endParaRPr lang="es-GT" sz="1200" dirty="0">
              <a:solidFill>
                <a:srgbClr val="00568B"/>
              </a:solidFill>
            </a:endParaRPr>
          </a:p>
          <a:p>
            <a:pPr marL="171450" marR="180340" indent="-171450" algn="just">
              <a:buFont typeface="Arial" panose="020B0604020202020204" pitchFamily="34" charset="0"/>
              <a:buChar char="•"/>
            </a:pPr>
            <a:r>
              <a:rPr lang="es-GT" sz="1200" dirty="0">
                <a:solidFill>
                  <a:srgbClr val="00568B"/>
                </a:solidFill>
                <a:latin typeface="Times New Roman" panose="02020603050405020304" pitchFamily="18" charset="0"/>
              </a:rPr>
              <a:t>En la Región </a:t>
            </a:r>
            <a:r>
              <a:rPr lang="es-GT" sz="1200" dirty="0" err="1">
                <a:solidFill>
                  <a:srgbClr val="00568B"/>
                </a:solidFill>
                <a:latin typeface="Times New Roman" panose="02020603050405020304" pitchFamily="18" charset="0"/>
              </a:rPr>
              <a:t>Nor</a:t>
            </a:r>
            <a:r>
              <a:rPr lang="es-GT" sz="1200" dirty="0">
                <a:solidFill>
                  <a:srgbClr val="00568B"/>
                </a:solidFill>
                <a:latin typeface="Times New Roman" panose="02020603050405020304" pitchFamily="18" charset="0"/>
              </a:rPr>
              <a:t> occidente </a:t>
            </a:r>
            <a:r>
              <a:rPr lang="es-GT" sz="1200" b="1" dirty="0">
                <a:solidFill>
                  <a:srgbClr val="00568B"/>
                </a:solidFill>
                <a:latin typeface="Times New Roman" panose="02020603050405020304" pitchFamily="18" charset="0"/>
              </a:rPr>
              <a:t>VII, </a:t>
            </a:r>
            <a:r>
              <a:rPr lang="es-GT" sz="1200" dirty="0">
                <a:solidFill>
                  <a:srgbClr val="00568B"/>
                </a:solidFill>
                <a:latin typeface="Times New Roman" panose="02020603050405020304" pitchFamily="18" charset="0"/>
              </a:rPr>
              <a:t>En</a:t>
            </a:r>
            <a:r>
              <a:rPr lang="es-GT" sz="1200" b="1" dirty="0">
                <a:solidFill>
                  <a:srgbClr val="00568B"/>
                </a:solidFill>
                <a:latin typeface="Times New Roman" panose="02020603050405020304" pitchFamily="18" charset="0"/>
              </a:rPr>
              <a:t> </a:t>
            </a:r>
            <a:r>
              <a:rPr lang="es-GT" sz="1200" dirty="0">
                <a:solidFill>
                  <a:srgbClr val="00568B"/>
                </a:solidFill>
                <a:latin typeface="Times New Roman" panose="02020603050405020304" pitchFamily="18" charset="0"/>
              </a:rPr>
              <a:t>los Departamentos de  Huehuetenango y Quiché, se tiene una ejecución presupuestaria Q. 406,611.23 (25%) y un saldo por ejecutar de Q. 1, 246,385.77.</a:t>
            </a:r>
          </a:p>
          <a:p>
            <a:pPr marR="180340" algn="just"/>
            <a:r>
              <a:rPr lang="es-GT" sz="1200" dirty="0">
                <a:solidFill>
                  <a:srgbClr val="00568B"/>
                </a:solidFill>
                <a:latin typeface="Times New Roman" panose="02020603050405020304" pitchFamily="18" charset="0"/>
              </a:rPr>
              <a:t> </a:t>
            </a:r>
            <a:endParaRPr lang="es-GT" sz="1200" dirty="0">
              <a:solidFill>
                <a:srgbClr val="00568B"/>
              </a:solidFill>
            </a:endParaRPr>
          </a:p>
          <a:p>
            <a:pPr marL="171450" marR="180340" indent="-171450" algn="just">
              <a:buFont typeface="Arial" panose="020B0604020202020204" pitchFamily="34" charset="0"/>
              <a:buChar char="•"/>
            </a:pPr>
            <a:r>
              <a:rPr lang="es-GT" sz="1200" dirty="0">
                <a:solidFill>
                  <a:srgbClr val="00568B"/>
                </a:solidFill>
                <a:latin typeface="Times New Roman" panose="02020603050405020304" pitchFamily="18" charset="0"/>
              </a:rPr>
              <a:t>En la Región Petén </a:t>
            </a:r>
            <a:r>
              <a:rPr lang="es-GT" sz="1200" b="1" dirty="0">
                <a:solidFill>
                  <a:srgbClr val="00568B"/>
                </a:solidFill>
                <a:latin typeface="Times New Roman" panose="02020603050405020304" pitchFamily="18" charset="0"/>
              </a:rPr>
              <a:t>VIII, </a:t>
            </a:r>
            <a:r>
              <a:rPr lang="es-GT" sz="1200" dirty="0">
                <a:solidFill>
                  <a:srgbClr val="00568B"/>
                </a:solidFill>
                <a:latin typeface="Times New Roman" panose="02020603050405020304" pitchFamily="18" charset="0"/>
              </a:rPr>
              <a:t>En</a:t>
            </a:r>
            <a:r>
              <a:rPr lang="es-GT" sz="1200" b="1" dirty="0">
                <a:solidFill>
                  <a:srgbClr val="00568B"/>
                </a:solidFill>
                <a:latin typeface="Times New Roman" panose="02020603050405020304" pitchFamily="18" charset="0"/>
              </a:rPr>
              <a:t> </a:t>
            </a:r>
            <a:r>
              <a:rPr lang="es-GT" sz="1200" dirty="0">
                <a:solidFill>
                  <a:srgbClr val="00568B"/>
                </a:solidFill>
                <a:latin typeface="Times New Roman" panose="02020603050405020304" pitchFamily="18" charset="0"/>
              </a:rPr>
              <a:t>el Departamento de Peten, con una ejecución presupuestaria de Q. 154,429.30 (17%) y un saldo por ejecutar de Q. 777,783.70. </a:t>
            </a:r>
            <a:endParaRPr lang="es-GT" sz="1200" dirty="0">
              <a:solidFill>
                <a:srgbClr val="00568B"/>
              </a:solidFill>
              <a:effectLst/>
            </a:endParaRPr>
          </a:p>
        </p:txBody>
      </p:sp>
      <p:pic>
        <p:nvPicPr>
          <p:cNvPr id="16" name="Imagen 15"/>
          <p:cNvPicPr>
            <a:picLocks noChangeAspect="1"/>
          </p:cNvPicPr>
          <p:nvPr/>
        </p:nvPicPr>
        <p:blipFill>
          <a:blip r:embed="rId4"/>
          <a:stretch>
            <a:fillRect/>
          </a:stretch>
        </p:blipFill>
        <p:spPr>
          <a:xfrm>
            <a:off x="0" y="6274576"/>
            <a:ext cx="1066800" cy="619125"/>
          </a:xfrm>
          <a:prstGeom prst="rect">
            <a:avLst/>
          </a:prstGeom>
        </p:spPr>
      </p:pic>
    </p:spTree>
    <p:extLst>
      <p:ext uri="{BB962C8B-B14F-4D97-AF65-F5344CB8AC3E}">
        <p14:creationId xmlns:p14="http://schemas.microsoft.com/office/powerpoint/2010/main" val="130037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06974C3-39FD-694C-A691-0E8444FD972B}"/>
              </a:ext>
            </a:extLst>
          </p:cNvPr>
          <p:cNvSpPr txBox="1">
            <a:spLocks/>
          </p:cNvSpPr>
          <p:nvPr/>
        </p:nvSpPr>
        <p:spPr>
          <a:xfrm>
            <a:off x="1164566" y="472099"/>
            <a:ext cx="9025914" cy="7155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s-GT" sz="3200" b="1" dirty="0">
                <a:solidFill>
                  <a:srgbClr val="00568B"/>
                </a:solidFill>
                <a:latin typeface="Times New Roman" panose="02020603050405020304" pitchFamily="18" charset="0"/>
                <a:cs typeface="Times New Roman" panose="02020603050405020304" pitchFamily="18" charset="0"/>
              </a:rPr>
              <a:t>Atención a mujeres indígenas víctimas de violencia </a:t>
            </a:r>
          </a:p>
        </p:txBody>
      </p:sp>
      <p:sp>
        <p:nvSpPr>
          <p:cNvPr id="3" name="Rectángulo 2"/>
          <p:cNvSpPr/>
          <p:nvPr/>
        </p:nvSpPr>
        <p:spPr>
          <a:xfrm>
            <a:off x="1588888" y="1159977"/>
            <a:ext cx="2428870" cy="388696"/>
          </a:xfrm>
          <a:prstGeom prst="rect">
            <a:avLst/>
          </a:prstGeom>
        </p:spPr>
        <p:txBody>
          <a:bodyPr wrap="none">
            <a:spAutoFit/>
          </a:bodyPr>
          <a:lstStyle/>
          <a:p>
            <a:pPr marL="342900" lvl="0" indent="-342900" algn="just">
              <a:lnSpc>
                <a:spcPct val="107000"/>
              </a:lnSpc>
              <a:spcAft>
                <a:spcPts val="0"/>
              </a:spcAft>
              <a:buFont typeface="+mj-lt"/>
              <a:buAutoNum type="arabicPeriod"/>
            </a:pPr>
            <a:r>
              <a:rPr lang="es-GT"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rPr>
              <a:t>Atención Jurídica: </a:t>
            </a:r>
            <a:endParaRPr lang="es-GT" sz="1600" dirty="0">
              <a:solidFill>
                <a:srgbClr val="00568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073126" y="1722343"/>
            <a:ext cx="9523562" cy="1477328"/>
          </a:xfrm>
          <a:prstGeom prst="rect">
            <a:avLst/>
          </a:prstGeom>
        </p:spPr>
        <p:txBody>
          <a:bodyPr wrap="square">
            <a:spAutoFit/>
          </a:bodyPr>
          <a:lstStyle/>
          <a:p>
            <a:pPr algn="just">
              <a:spcAft>
                <a:spcPts val="0"/>
              </a:spcAft>
            </a:pPr>
            <a:r>
              <a:rPr lang="es-GT" b="1" dirty="0">
                <a:solidFill>
                  <a:srgbClr val="00568B"/>
                </a:solidFill>
                <a:latin typeface="Times New Roman" panose="02020603050405020304" pitchFamily="18" charset="0"/>
                <a:cs typeface="Times New Roman" panose="02020603050405020304" pitchFamily="18" charset="0"/>
              </a:rPr>
              <a:t>Meta proyectada de enero a abril: </a:t>
            </a:r>
            <a:r>
              <a:rPr lang="es-GT" dirty="0">
                <a:solidFill>
                  <a:srgbClr val="00568B"/>
                </a:solidFill>
                <a:latin typeface="Times New Roman" panose="02020603050405020304" pitchFamily="18" charset="0"/>
                <a:cs typeface="Times New Roman" panose="02020603050405020304" pitchFamily="18" charset="0"/>
              </a:rPr>
              <a:t>total 1441 usuarias.</a:t>
            </a:r>
            <a:r>
              <a:rPr lang="es-GT" b="1" dirty="0">
                <a:solidFill>
                  <a:srgbClr val="00568B"/>
                </a:solidFill>
                <a:latin typeface="Times New Roman" panose="02020603050405020304" pitchFamily="18" charset="0"/>
                <a:cs typeface="Times New Roman" panose="02020603050405020304" pitchFamily="18" charset="0"/>
              </a:rPr>
              <a:t>    </a:t>
            </a:r>
            <a:endParaRPr lang="es-GT" dirty="0">
              <a:solidFill>
                <a:srgbClr val="00568B"/>
              </a:solidFill>
              <a:latin typeface="Times New Roman" panose="02020603050405020304" pitchFamily="18" charset="0"/>
              <a:cs typeface="Times New Roman" panose="02020603050405020304" pitchFamily="18" charset="0"/>
            </a:endParaRPr>
          </a:p>
          <a:p>
            <a:pPr algn="just">
              <a:spcAft>
                <a:spcPts val="0"/>
              </a:spcAft>
            </a:pPr>
            <a:r>
              <a:rPr lang="es-GT" b="1" dirty="0">
                <a:solidFill>
                  <a:srgbClr val="00568B"/>
                </a:solidFill>
                <a:latin typeface="Times New Roman" panose="02020603050405020304" pitchFamily="18" charset="0"/>
                <a:cs typeface="Times New Roman" panose="02020603050405020304" pitchFamily="18" charset="0"/>
              </a:rPr>
              <a:t> </a:t>
            </a:r>
            <a:endParaRPr lang="es-GT" dirty="0">
              <a:solidFill>
                <a:srgbClr val="00568B"/>
              </a:solidFill>
              <a:latin typeface="Times New Roman" panose="02020603050405020304" pitchFamily="18" charset="0"/>
              <a:cs typeface="Times New Roman" panose="02020603050405020304" pitchFamily="18" charset="0"/>
            </a:endParaRPr>
          </a:p>
          <a:p>
            <a:pPr algn="just">
              <a:spcAft>
                <a:spcPts val="0"/>
              </a:spcAft>
            </a:pPr>
            <a:r>
              <a:rPr lang="es-GT" b="1" dirty="0">
                <a:solidFill>
                  <a:srgbClr val="00568B"/>
                </a:solidFill>
                <a:latin typeface="Times New Roman" panose="02020603050405020304" pitchFamily="18" charset="0"/>
                <a:cs typeface="Times New Roman" panose="02020603050405020304" pitchFamily="18" charset="0"/>
              </a:rPr>
              <a:t>Meta alcanzada: </a:t>
            </a:r>
            <a:r>
              <a:rPr lang="es-GT" dirty="0">
                <a:solidFill>
                  <a:srgbClr val="00568B"/>
                </a:solidFill>
                <a:latin typeface="Times New Roman" panose="02020603050405020304" pitchFamily="18" charset="0"/>
                <a:cs typeface="Times New Roman" panose="02020603050405020304" pitchFamily="18" charset="0"/>
              </a:rPr>
              <a:t>de enero a abril total 1322 usuarias pertenecientes al grupo étnico: maya 1105, </a:t>
            </a:r>
            <a:r>
              <a:rPr lang="es-GT" dirty="0" err="1">
                <a:solidFill>
                  <a:srgbClr val="00568B"/>
                </a:solidFill>
                <a:latin typeface="Times New Roman" panose="02020603050405020304" pitchFamily="18" charset="0"/>
                <a:cs typeface="Times New Roman" panose="02020603050405020304" pitchFamily="18" charset="0"/>
              </a:rPr>
              <a:t>xinka</a:t>
            </a:r>
            <a:r>
              <a:rPr lang="es-GT" dirty="0">
                <a:solidFill>
                  <a:srgbClr val="00568B"/>
                </a:solidFill>
                <a:latin typeface="Times New Roman" panose="02020603050405020304" pitchFamily="18" charset="0"/>
                <a:cs typeface="Times New Roman" panose="02020603050405020304" pitchFamily="18" charset="0"/>
              </a:rPr>
              <a:t> 125, garífuna 7 y mestizas 85.  Con un porcentaje del 91.74% de atención a nivel nacional a través de las sedes regionales  y oficina central.</a:t>
            </a:r>
            <a:endParaRPr lang="es-GT" dirty="0">
              <a:solidFill>
                <a:srgbClr val="00568B"/>
              </a:solidFill>
              <a:effectLst/>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534341414"/>
              </p:ext>
            </p:extLst>
          </p:nvPr>
        </p:nvGraphicFramePr>
        <p:xfrm>
          <a:off x="2582201" y="3921760"/>
          <a:ext cx="6988519" cy="1099100"/>
        </p:xfrm>
        <a:graphic>
          <a:graphicData uri="http://schemas.openxmlformats.org/drawingml/2006/table">
            <a:tbl>
              <a:tblPr>
                <a:tableStyleId>{46F890A9-2807-4EBB-B81D-B2AA78EC7F39}</a:tableStyleId>
              </a:tblPr>
              <a:tblGrid>
                <a:gridCol w="1126199">
                  <a:extLst>
                    <a:ext uri="{9D8B030D-6E8A-4147-A177-3AD203B41FA5}">
                      <a16:colId xmlns="" xmlns:a16="http://schemas.microsoft.com/office/drawing/2014/main" val="20000"/>
                    </a:ext>
                  </a:extLst>
                </a:gridCol>
                <a:gridCol w="1076960">
                  <a:extLst>
                    <a:ext uri="{9D8B030D-6E8A-4147-A177-3AD203B41FA5}">
                      <a16:colId xmlns="" xmlns:a16="http://schemas.microsoft.com/office/drawing/2014/main" val="20001"/>
                    </a:ext>
                  </a:extLst>
                </a:gridCol>
                <a:gridCol w="692406">
                  <a:extLst>
                    <a:ext uri="{9D8B030D-6E8A-4147-A177-3AD203B41FA5}">
                      <a16:colId xmlns="" xmlns:a16="http://schemas.microsoft.com/office/drawing/2014/main" val="20002"/>
                    </a:ext>
                  </a:extLst>
                </a:gridCol>
                <a:gridCol w="838902">
                  <a:extLst>
                    <a:ext uri="{9D8B030D-6E8A-4147-A177-3AD203B41FA5}">
                      <a16:colId xmlns="" xmlns:a16="http://schemas.microsoft.com/office/drawing/2014/main" val="20003"/>
                    </a:ext>
                  </a:extLst>
                </a:gridCol>
                <a:gridCol w="933617">
                  <a:extLst>
                    <a:ext uri="{9D8B030D-6E8A-4147-A177-3AD203B41FA5}">
                      <a16:colId xmlns="" xmlns:a16="http://schemas.microsoft.com/office/drawing/2014/main" val="20004"/>
                    </a:ext>
                  </a:extLst>
                </a:gridCol>
                <a:gridCol w="969155">
                  <a:extLst>
                    <a:ext uri="{9D8B030D-6E8A-4147-A177-3AD203B41FA5}">
                      <a16:colId xmlns="" xmlns:a16="http://schemas.microsoft.com/office/drawing/2014/main" val="20005"/>
                    </a:ext>
                  </a:extLst>
                </a:gridCol>
                <a:gridCol w="1351280">
                  <a:extLst>
                    <a:ext uri="{9D8B030D-6E8A-4147-A177-3AD203B41FA5}">
                      <a16:colId xmlns="" xmlns:a16="http://schemas.microsoft.com/office/drawing/2014/main" val="20006"/>
                    </a:ext>
                  </a:extLst>
                </a:gridCol>
              </a:tblGrid>
              <a:tr h="546100">
                <a:tc>
                  <a:txBody>
                    <a:bodyPr/>
                    <a:lstStyle/>
                    <a:p>
                      <a:pPr algn="ctr" fontAlgn="ctr"/>
                      <a:r>
                        <a:rPr lang="es-GT" sz="1800" u="none" strike="noStrike" dirty="0">
                          <a:solidFill>
                            <a:schemeClr val="bg1"/>
                          </a:solidFill>
                          <a:effectLst/>
                        </a:rPr>
                        <a:t>Meta proyectada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Meta alcanzada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Mayas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err="1">
                          <a:solidFill>
                            <a:schemeClr val="bg1"/>
                          </a:solidFill>
                          <a:effectLst/>
                        </a:rPr>
                        <a:t>Xincas</a:t>
                      </a:r>
                      <a:r>
                        <a:rPr lang="es-GT" sz="1800" u="none" strike="noStrike" dirty="0">
                          <a:solidFill>
                            <a:schemeClr val="bg1"/>
                          </a:solidFill>
                          <a:effectLst/>
                        </a:rPr>
                        <a:t>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Garífunas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Mestizas</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Porcentaje de ejecución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extLst>
                  <a:ext uri="{0D108BD9-81ED-4DB2-BD59-A6C34878D82A}">
                    <a16:rowId xmlns="" xmlns:a16="http://schemas.microsoft.com/office/drawing/2014/main" val="10000"/>
                  </a:ext>
                </a:extLst>
              </a:tr>
              <a:tr h="542840">
                <a:tc>
                  <a:txBody>
                    <a:bodyPr/>
                    <a:lstStyle/>
                    <a:p>
                      <a:pPr algn="ctr" fontAlgn="ctr"/>
                      <a:r>
                        <a:rPr lang="es-GT" sz="1800" u="none" strike="noStrike" dirty="0">
                          <a:solidFill>
                            <a:srgbClr val="00568B"/>
                          </a:solidFill>
                          <a:effectLst/>
                        </a:rPr>
                        <a:t>1441</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1322</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1105</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125</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7</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85</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91.74%</a:t>
                      </a:r>
                      <a:endParaRPr lang="es-GT" sz="1800" b="0" i="0" u="none" strike="noStrike" dirty="0">
                        <a:solidFill>
                          <a:srgbClr val="00568B"/>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0001"/>
                  </a:ext>
                </a:extLst>
              </a:tr>
            </a:tbl>
          </a:graphicData>
        </a:graphic>
      </p:graphicFrame>
      <p:pic>
        <p:nvPicPr>
          <p:cNvPr id="6" name="Imagen 5"/>
          <p:cNvPicPr>
            <a:picLocks noChangeAspect="1"/>
          </p:cNvPicPr>
          <p:nvPr/>
        </p:nvPicPr>
        <p:blipFill>
          <a:blip r:embed="rId3"/>
          <a:stretch>
            <a:fillRect/>
          </a:stretch>
        </p:blipFill>
        <p:spPr>
          <a:xfrm>
            <a:off x="0" y="6238875"/>
            <a:ext cx="1066800" cy="619125"/>
          </a:xfrm>
          <a:prstGeom prst="rect">
            <a:avLst/>
          </a:prstGeom>
        </p:spPr>
      </p:pic>
    </p:spTree>
    <p:extLst>
      <p:ext uri="{BB962C8B-B14F-4D97-AF65-F5344CB8AC3E}">
        <p14:creationId xmlns:p14="http://schemas.microsoft.com/office/powerpoint/2010/main" val="107283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45340" y="603770"/>
            <a:ext cx="2997359" cy="530594"/>
          </a:xfrm>
          <a:prstGeom prst="rect">
            <a:avLst/>
          </a:prstGeom>
        </p:spPr>
        <p:txBody>
          <a:bodyPr wrap="none">
            <a:spAutoFit/>
          </a:bodyPr>
          <a:lstStyle/>
          <a:p>
            <a:pPr lvl="0" algn="just">
              <a:lnSpc>
                <a:spcPct val="107000"/>
              </a:lnSpc>
              <a:spcAft>
                <a:spcPts val="800"/>
              </a:spcAft>
            </a:pPr>
            <a:r>
              <a:rPr lang="es-GT" sz="2800"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rPr>
              <a:t>2.  Atención Social</a:t>
            </a:r>
            <a:endParaRPr lang="es-GT" sz="2800" dirty="0">
              <a:solidFill>
                <a:srgbClr val="00568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863600" y="1575483"/>
            <a:ext cx="9977120" cy="1892826"/>
          </a:xfrm>
          <a:prstGeom prst="rect">
            <a:avLst/>
          </a:prstGeom>
        </p:spPr>
        <p:txBody>
          <a:bodyPr wrap="square">
            <a:spAutoFit/>
          </a:bodyPr>
          <a:lstStyle/>
          <a:p>
            <a:pPr algn="just">
              <a:spcAft>
                <a:spcPts val="0"/>
              </a:spcAft>
            </a:pPr>
            <a:r>
              <a:rPr lang="es-GT" b="1" dirty="0">
                <a:solidFill>
                  <a:srgbClr val="00568B"/>
                </a:solidFill>
                <a:latin typeface="Times New Roman" panose="02020603050405020304" pitchFamily="18" charset="0"/>
              </a:rPr>
              <a:t>Meta proyectada: </a:t>
            </a:r>
            <a:r>
              <a:rPr lang="es-GT" dirty="0">
                <a:solidFill>
                  <a:srgbClr val="00568B"/>
                </a:solidFill>
                <a:latin typeface="Times New Roman" panose="02020603050405020304" pitchFamily="18" charset="0"/>
              </a:rPr>
              <a:t>de enero a abril: total 1328 usuarias.</a:t>
            </a:r>
            <a:r>
              <a:rPr lang="es-GT" b="1" dirty="0">
                <a:solidFill>
                  <a:srgbClr val="00568B"/>
                </a:solidFill>
                <a:latin typeface="Times New Roman" panose="02020603050405020304" pitchFamily="18" charset="0"/>
              </a:rPr>
              <a:t> </a:t>
            </a:r>
            <a:endParaRPr lang="es-GT" dirty="0">
              <a:solidFill>
                <a:srgbClr val="00568B"/>
              </a:solidFill>
            </a:endParaRPr>
          </a:p>
          <a:p>
            <a:pPr algn="just">
              <a:spcAft>
                <a:spcPts val="0"/>
              </a:spcAft>
            </a:pPr>
            <a:r>
              <a:rPr lang="es-GT" b="1" dirty="0">
                <a:solidFill>
                  <a:srgbClr val="00568B"/>
                </a:solidFill>
                <a:latin typeface="Times New Roman" panose="02020603050405020304" pitchFamily="18" charset="0"/>
              </a:rPr>
              <a:t> </a:t>
            </a:r>
            <a:endParaRPr lang="es-GT" dirty="0">
              <a:solidFill>
                <a:srgbClr val="00568B"/>
              </a:solidFill>
            </a:endParaRPr>
          </a:p>
          <a:p>
            <a:pPr algn="just">
              <a:spcAft>
                <a:spcPts val="0"/>
              </a:spcAft>
            </a:pPr>
            <a:r>
              <a:rPr lang="es-GT" b="1" dirty="0">
                <a:solidFill>
                  <a:srgbClr val="00568B"/>
                </a:solidFill>
                <a:latin typeface="Times New Roman" panose="02020603050405020304" pitchFamily="18" charset="0"/>
              </a:rPr>
              <a:t>Meta alcanzada: </a:t>
            </a:r>
            <a:r>
              <a:rPr lang="es-GT" dirty="0">
                <a:solidFill>
                  <a:srgbClr val="00568B"/>
                </a:solidFill>
                <a:latin typeface="Times New Roman" panose="02020603050405020304" pitchFamily="18" charset="0"/>
              </a:rPr>
              <a:t>de enero a abril total 1251 usuarias pertenecientes al grupo étnico maya 1094, </a:t>
            </a:r>
            <a:r>
              <a:rPr lang="es-GT" dirty="0" err="1">
                <a:solidFill>
                  <a:srgbClr val="00568B"/>
                </a:solidFill>
                <a:latin typeface="Times New Roman" panose="02020603050405020304" pitchFamily="18" charset="0"/>
              </a:rPr>
              <a:t>xinka</a:t>
            </a:r>
            <a:r>
              <a:rPr lang="es-GT" dirty="0">
                <a:solidFill>
                  <a:srgbClr val="00568B"/>
                </a:solidFill>
                <a:latin typeface="Times New Roman" panose="02020603050405020304" pitchFamily="18" charset="0"/>
              </a:rPr>
              <a:t> 112, garífuna 5, mestizas 40. Con un porcentaje del 94.20 % de atención a nivel nacional a través de las sedes regionales y oficina central.</a:t>
            </a:r>
            <a:endParaRPr lang="es-GT" dirty="0">
              <a:solidFill>
                <a:srgbClr val="00568B"/>
              </a:solidFill>
            </a:endParaRPr>
          </a:p>
          <a:p>
            <a:pPr algn="just">
              <a:lnSpc>
                <a:spcPct val="150000"/>
              </a:lnSpc>
              <a:spcAft>
                <a:spcPts val="0"/>
              </a:spcAft>
            </a:pPr>
            <a:r>
              <a:rPr lang="es-GT" dirty="0">
                <a:latin typeface="Times New Roman" panose="02020603050405020304" pitchFamily="18" charset="0"/>
              </a:rPr>
              <a:t> </a:t>
            </a:r>
            <a:endParaRPr lang="es-GT" dirty="0">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1805665331"/>
              </p:ext>
            </p:extLst>
          </p:nvPr>
        </p:nvGraphicFramePr>
        <p:xfrm>
          <a:off x="2362279" y="3468309"/>
          <a:ext cx="7032873" cy="1112520"/>
        </p:xfrm>
        <a:graphic>
          <a:graphicData uri="http://schemas.openxmlformats.org/drawingml/2006/table">
            <a:tbl>
              <a:tblPr>
                <a:tableStyleId>{5C22544A-7EE6-4342-B048-85BDC9FD1C3A}</a:tableStyleId>
              </a:tblPr>
              <a:tblGrid>
                <a:gridCol w="1170553">
                  <a:extLst>
                    <a:ext uri="{9D8B030D-6E8A-4147-A177-3AD203B41FA5}">
                      <a16:colId xmlns="" xmlns:a16="http://schemas.microsoft.com/office/drawing/2014/main" val="20000"/>
                    </a:ext>
                  </a:extLst>
                </a:gridCol>
                <a:gridCol w="1046480">
                  <a:extLst>
                    <a:ext uri="{9D8B030D-6E8A-4147-A177-3AD203B41FA5}">
                      <a16:colId xmlns="" xmlns:a16="http://schemas.microsoft.com/office/drawing/2014/main" val="20001"/>
                    </a:ext>
                  </a:extLst>
                </a:gridCol>
                <a:gridCol w="802640">
                  <a:extLst>
                    <a:ext uri="{9D8B030D-6E8A-4147-A177-3AD203B41FA5}">
                      <a16:colId xmlns="" xmlns:a16="http://schemas.microsoft.com/office/drawing/2014/main" val="20002"/>
                    </a:ext>
                  </a:extLst>
                </a:gridCol>
                <a:gridCol w="924560">
                  <a:extLst>
                    <a:ext uri="{9D8B030D-6E8A-4147-A177-3AD203B41FA5}">
                      <a16:colId xmlns="" xmlns:a16="http://schemas.microsoft.com/office/drawing/2014/main" val="20003"/>
                    </a:ext>
                  </a:extLst>
                </a:gridCol>
                <a:gridCol w="975360">
                  <a:extLst>
                    <a:ext uri="{9D8B030D-6E8A-4147-A177-3AD203B41FA5}">
                      <a16:colId xmlns="" xmlns:a16="http://schemas.microsoft.com/office/drawing/2014/main" val="20004"/>
                    </a:ext>
                  </a:extLst>
                </a:gridCol>
                <a:gridCol w="894080">
                  <a:extLst>
                    <a:ext uri="{9D8B030D-6E8A-4147-A177-3AD203B41FA5}">
                      <a16:colId xmlns="" xmlns:a16="http://schemas.microsoft.com/office/drawing/2014/main" val="20005"/>
                    </a:ext>
                  </a:extLst>
                </a:gridCol>
                <a:gridCol w="1219200">
                  <a:extLst>
                    <a:ext uri="{9D8B030D-6E8A-4147-A177-3AD203B41FA5}">
                      <a16:colId xmlns="" xmlns:a16="http://schemas.microsoft.com/office/drawing/2014/main" val="20006"/>
                    </a:ext>
                  </a:extLst>
                </a:gridCol>
              </a:tblGrid>
              <a:tr h="624840">
                <a:tc>
                  <a:txBody>
                    <a:bodyPr/>
                    <a:lstStyle/>
                    <a:p>
                      <a:pPr algn="ctr" fontAlgn="ctr"/>
                      <a:r>
                        <a:rPr lang="es-GT" sz="1800" u="none" strike="noStrike" dirty="0">
                          <a:solidFill>
                            <a:schemeClr val="bg1"/>
                          </a:solidFill>
                          <a:effectLst/>
                        </a:rPr>
                        <a:t>Meta proyectada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Meta alcanzada: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Mayas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err="1">
                          <a:solidFill>
                            <a:schemeClr val="bg1"/>
                          </a:solidFill>
                          <a:effectLst/>
                        </a:rPr>
                        <a:t>Xincas</a:t>
                      </a:r>
                      <a:r>
                        <a:rPr lang="es-GT" sz="1800" u="none" strike="noStrike" dirty="0">
                          <a:solidFill>
                            <a:schemeClr val="bg1"/>
                          </a:solidFill>
                          <a:effectLst/>
                        </a:rPr>
                        <a:t>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Garífunas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Mestizas</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Porcentaje de ejecución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extLst>
                  <a:ext uri="{0D108BD9-81ED-4DB2-BD59-A6C34878D82A}">
                    <a16:rowId xmlns="" xmlns:a16="http://schemas.microsoft.com/office/drawing/2014/main" val="10000"/>
                  </a:ext>
                </a:extLst>
              </a:tr>
              <a:tr h="487680">
                <a:tc>
                  <a:txBody>
                    <a:bodyPr/>
                    <a:lstStyle/>
                    <a:p>
                      <a:pPr algn="ctr" fontAlgn="ctr"/>
                      <a:r>
                        <a:rPr lang="es-GT" sz="1800" u="none" strike="noStrike" dirty="0">
                          <a:solidFill>
                            <a:srgbClr val="00568B"/>
                          </a:solidFill>
                          <a:effectLst/>
                        </a:rPr>
                        <a:t>1328</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1251</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1094</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112</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5</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40</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94.20%</a:t>
                      </a:r>
                      <a:endParaRPr lang="es-GT" sz="1800" b="0" i="0" u="none" strike="noStrike" dirty="0">
                        <a:solidFill>
                          <a:srgbClr val="00568B"/>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0001"/>
                  </a:ext>
                </a:extLst>
              </a:tr>
            </a:tbl>
          </a:graphicData>
        </a:graphic>
      </p:graphicFrame>
      <p:pic>
        <p:nvPicPr>
          <p:cNvPr id="5" name="Imagen 4"/>
          <p:cNvPicPr>
            <a:picLocks noChangeAspect="1"/>
          </p:cNvPicPr>
          <p:nvPr/>
        </p:nvPicPr>
        <p:blipFill>
          <a:blip r:embed="rId3"/>
          <a:stretch>
            <a:fillRect/>
          </a:stretch>
        </p:blipFill>
        <p:spPr>
          <a:xfrm>
            <a:off x="0" y="6222304"/>
            <a:ext cx="1066800" cy="619125"/>
          </a:xfrm>
          <a:prstGeom prst="rect">
            <a:avLst/>
          </a:prstGeom>
        </p:spPr>
      </p:pic>
    </p:spTree>
    <p:extLst>
      <p:ext uri="{BB962C8B-B14F-4D97-AF65-F5344CB8AC3E}">
        <p14:creationId xmlns:p14="http://schemas.microsoft.com/office/powerpoint/2010/main" val="316424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306535" y="633494"/>
            <a:ext cx="4304152" cy="553357"/>
          </a:xfrm>
          <a:prstGeom prst="rect">
            <a:avLst/>
          </a:prstGeom>
        </p:spPr>
        <p:txBody>
          <a:bodyPr wrap="square">
            <a:spAutoFit/>
          </a:bodyPr>
          <a:lstStyle/>
          <a:p>
            <a:pPr lvl="0">
              <a:lnSpc>
                <a:spcPct val="107000"/>
              </a:lnSpc>
              <a:spcAft>
                <a:spcPts val="800"/>
              </a:spcAft>
            </a:pPr>
            <a:r>
              <a:rPr lang="es-GT" sz="2800" b="1" dirty="0">
                <a:solidFill>
                  <a:srgbClr val="00568B"/>
                </a:solidFill>
                <a:latin typeface="Times New Roman" panose="02020603050405020304" pitchFamily="18" charset="0"/>
                <a:ea typeface="Calibri" panose="020F0502020204030204" pitchFamily="34" charset="0"/>
                <a:cs typeface="Times New Roman" panose="02020603050405020304" pitchFamily="18" charset="0"/>
              </a:rPr>
              <a:t>3.    Atención Psicológica: </a:t>
            </a:r>
            <a:endParaRPr lang="es-GT" sz="2800" dirty="0">
              <a:solidFill>
                <a:srgbClr val="00568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210322" y="1317841"/>
            <a:ext cx="9540536" cy="1477328"/>
          </a:xfrm>
          <a:prstGeom prst="rect">
            <a:avLst/>
          </a:prstGeom>
        </p:spPr>
        <p:txBody>
          <a:bodyPr wrap="square">
            <a:spAutoFit/>
          </a:bodyPr>
          <a:lstStyle/>
          <a:p>
            <a:pPr algn="just">
              <a:spcAft>
                <a:spcPts val="0"/>
              </a:spcAft>
            </a:pPr>
            <a:r>
              <a:rPr lang="es-GT" b="1" dirty="0">
                <a:solidFill>
                  <a:srgbClr val="00568B"/>
                </a:solidFill>
                <a:latin typeface="Times New Roman" panose="02020603050405020304" pitchFamily="18" charset="0"/>
                <a:cs typeface="Times New Roman" panose="02020603050405020304" pitchFamily="18" charset="0"/>
              </a:rPr>
              <a:t>Meta proyectada: </a:t>
            </a:r>
            <a:r>
              <a:rPr lang="es-GT" dirty="0">
                <a:solidFill>
                  <a:srgbClr val="00568B"/>
                </a:solidFill>
                <a:latin typeface="Times New Roman" panose="02020603050405020304" pitchFamily="18" charset="0"/>
                <a:cs typeface="Times New Roman" panose="02020603050405020304" pitchFamily="18" charset="0"/>
              </a:rPr>
              <a:t>de enero a abril: total  649 usuarias.</a:t>
            </a:r>
            <a:r>
              <a:rPr lang="es-GT" b="1" dirty="0">
                <a:solidFill>
                  <a:srgbClr val="00568B"/>
                </a:solidFill>
                <a:latin typeface="Times New Roman" panose="02020603050405020304" pitchFamily="18" charset="0"/>
                <a:cs typeface="Times New Roman" panose="02020603050405020304" pitchFamily="18" charset="0"/>
              </a:rPr>
              <a:t> </a:t>
            </a:r>
            <a:endParaRPr lang="es-GT" dirty="0">
              <a:solidFill>
                <a:srgbClr val="00568B"/>
              </a:solidFill>
              <a:latin typeface="Times New Roman" panose="02020603050405020304" pitchFamily="18" charset="0"/>
              <a:cs typeface="Times New Roman" panose="02020603050405020304" pitchFamily="18" charset="0"/>
            </a:endParaRPr>
          </a:p>
          <a:p>
            <a:pPr algn="just">
              <a:spcAft>
                <a:spcPts val="0"/>
              </a:spcAft>
            </a:pPr>
            <a:r>
              <a:rPr lang="es-GT" b="1" dirty="0">
                <a:solidFill>
                  <a:srgbClr val="00568B"/>
                </a:solidFill>
                <a:latin typeface="Times New Roman" panose="02020603050405020304" pitchFamily="18" charset="0"/>
                <a:cs typeface="Times New Roman" panose="02020603050405020304" pitchFamily="18" charset="0"/>
              </a:rPr>
              <a:t> </a:t>
            </a:r>
            <a:endParaRPr lang="es-GT" dirty="0">
              <a:solidFill>
                <a:srgbClr val="00568B"/>
              </a:solidFill>
              <a:latin typeface="Times New Roman" panose="02020603050405020304" pitchFamily="18" charset="0"/>
              <a:cs typeface="Times New Roman" panose="02020603050405020304" pitchFamily="18" charset="0"/>
            </a:endParaRPr>
          </a:p>
          <a:p>
            <a:pPr algn="just">
              <a:spcAft>
                <a:spcPts val="0"/>
              </a:spcAft>
            </a:pPr>
            <a:r>
              <a:rPr lang="es-GT" b="1" dirty="0">
                <a:solidFill>
                  <a:srgbClr val="00568B"/>
                </a:solidFill>
                <a:latin typeface="Times New Roman" panose="02020603050405020304" pitchFamily="18" charset="0"/>
                <a:cs typeface="Times New Roman" panose="02020603050405020304" pitchFamily="18" charset="0"/>
              </a:rPr>
              <a:t>Meta alcanzada: </a:t>
            </a:r>
            <a:r>
              <a:rPr lang="es-GT" dirty="0">
                <a:solidFill>
                  <a:srgbClr val="00568B"/>
                </a:solidFill>
                <a:latin typeface="Times New Roman" panose="02020603050405020304" pitchFamily="18" charset="0"/>
                <a:cs typeface="Times New Roman" panose="02020603050405020304" pitchFamily="18" charset="0"/>
              </a:rPr>
              <a:t>de enero a abril Total 524 usuarias pertenecientes al grupo étnico maya 459, </a:t>
            </a:r>
            <a:r>
              <a:rPr lang="es-GT" dirty="0" err="1">
                <a:solidFill>
                  <a:srgbClr val="00568B"/>
                </a:solidFill>
                <a:latin typeface="Times New Roman" panose="02020603050405020304" pitchFamily="18" charset="0"/>
                <a:cs typeface="Times New Roman" panose="02020603050405020304" pitchFamily="18" charset="0"/>
              </a:rPr>
              <a:t>xinka</a:t>
            </a:r>
            <a:r>
              <a:rPr lang="es-GT" dirty="0">
                <a:solidFill>
                  <a:srgbClr val="00568B"/>
                </a:solidFill>
                <a:latin typeface="Times New Roman" panose="02020603050405020304" pitchFamily="18" charset="0"/>
                <a:cs typeface="Times New Roman" panose="02020603050405020304" pitchFamily="18" charset="0"/>
              </a:rPr>
              <a:t> 18, garífuna 0, mestizas 47. Con un porcentaje del 80.73% de atención a nivel nacional a través de las sedes regionales  y oficina central.</a:t>
            </a:r>
          </a:p>
        </p:txBody>
      </p:sp>
      <p:graphicFrame>
        <p:nvGraphicFramePr>
          <p:cNvPr id="4" name="Tabla 3"/>
          <p:cNvGraphicFramePr>
            <a:graphicFrameLocks noGrp="1"/>
          </p:cNvGraphicFramePr>
          <p:nvPr>
            <p:extLst>
              <p:ext uri="{D42A27DB-BD31-4B8C-83A1-F6EECF244321}">
                <p14:modId xmlns:p14="http://schemas.microsoft.com/office/powerpoint/2010/main" val="1041813348"/>
              </p:ext>
            </p:extLst>
          </p:nvPr>
        </p:nvGraphicFramePr>
        <p:xfrm>
          <a:off x="2516638" y="3403600"/>
          <a:ext cx="7123726" cy="1318260"/>
        </p:xfrm>
        <a:graphic>
          <a:graphicData uri="http://schemas.openxmlformats.org/drawingml/2006/table">
            <a:tbl>
              <a:tblPr>
                <a:tableStyleId>{5C22544A-7EE6-4342-B048-85BDC9FD1C3A}</a:tableStyleId>
              </a:tblPr>
              <a:tblGrid>
                <a:gridCol w="1119166">
                  <a:extLst>
                    <a:ext uri="{9D8B030D-6E8A-4147-A177-3AD203B41FA5}">
                      <a16:colId xmlns="" xmlns:a16="http://schemas.microsoft.com/office/drawing/2014/main" val="20000"/>
                    </a:ext>
                  </a:extLst>
                </a:gridCol>
                <a:gridCol w="965200">
                  <a:extLst>
                    <a:ext uri="{9D8B030D-6E8A-4147-A177-3AD203B41FA5}">
                      <a16:colId xmlns="" xmlns:a16="http://schemas.microsoft.com/office/drawing/2014/main" val="20001"/>
                    </a:ext>
                  </a:extLst>
                </a:gridCol>
                <a:gridCol w="751840">
                  <a:extLst>
                    <a:ext uri="{9D8B030D-6E8A-4147-A177-3AD203B41FA5}">
                      <a16:colId xmlns="" xmlns:a16="http://schemas.microsoft.com/office/drawing/2014/main" val="20002"/>
                    </a:ext>
                  </a:extLst>
                </a:gridCol>
                <a:gridCol w="782320">
                  <a:extLst>
                    <a:ext uri="{9D8B030D-6E8A-4147-A177-3AD203B41FA5}">
                      <a16:colId xmlns="" xmlns:a16="http://schemas.microsoft.com/office/drawing/2014/main" val="20003"/>
                    </a:ext>
                  </a:extLst>
                </a:gridCol>
                <a:gridCol w="1249680">
                  <a:extLst>
                    <a:ext uri="{9D8B030D-6E8A-4147-A177-3AD203B41FA5}">
                      <a16:colId xmlns="" xmlns:a16="http://schemas.microsoft.com/office/drawing/2014/main" val="20004"/>
                    </a:ext>
                  </a:extLst>
                </a:gridCol>
                <a:gridCol w="863600">
                  <a:extLst>
                    <a:ext uri="{9D8B030D-6E8A-4147-A177-3AD203B41FA5}">
                      <a16:colId xmlns="" xmlns:a16="http://schemas.microsoft.com/office/drawing/2014/main" val="20005"/>
                    </a:ext>
                  </a:extLst>
                </a:gridCol>
                <a:gridCol w="1391920">
                  <a:extLst>
                    <a:ext uri="{9D8B030D-6E8A-4147-A177-3AD203B41FA5}">
                      <a16:colId xmlns="" xmlns:a16="http://schemas.microsoft.com/office/drawing/2014/main" val="20006"/>
                    </a:ext>
                  </a:extLst>
                </a:gridCol>
              </a:tblGrid>
              <a:tr h="619436">
                <a:tc>
                  <a:txBody>
                    <a:bodyPr/>
                    <a:lstStyle/>
                    <a:p>
                      <a:pPr algn="ctr" fontAlgn="ctr"/>
                      <a:r>
                        <a:rPr lang="es-GT" sz="1800" u="none" strike="noStrike" dirty="0">
                          <a:solidFill>
                            <a:schemeClr val="bg1"/>
                          </a:solidFill>
                          <a:effectLst/>
                        </a:rPr>
                        <a:t>Meta proyectada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Meta alcanzada: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Mayas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err="1">
                          <a:solidFill>
                            <a:schemeClr val="bg1"/>
                          </a:solidFill>
                          <a:effectLst/>
                        </a:rPr>
                        <a:t>Xincas</a:t>
                      </a:r>
                      <a:r>
                        <a:rPr lang="es-GT" sz="1800" u="none" strike="noStrike" dirty="0">
                          <a:solidFill>
                            <a:schemeClr val="bg1"/>
                          </a:solidFill>
                          <a:effectLst/>
                        </a:rPr>
                        <a:t>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err="1">
                          <a:solidFill>
                            <a:schemeClr val="bg1"/>
                          </a:solidFill>
                          <a:effectLst/>
                        </a:rPr>
                        <a:t>Garifunas</a:t>
                      </a:r>
                      <a:r>
                        <a:rPr lang="es-GT" sz="1800" u="none" strike="noStrike" dirty="0">
                          <a:solidFill>
                            <a:schemeClr val="bg1"/>
                          </a:solidFill>
                          <a:effectLst/>
                        </a:rPr>
                        <a:t>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Mestizas</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tc>
                  <a:txBody>
                    <a:bodyPr/>
                    <a:lstStyle/>
                    <a:p>
                      <a:pPr algn="ctr" fontAlgn="ctr"/>
                      <a:r>
                        <a:rPr lang="es-GT" sz="1800" u="none" strike="noStrike" dirty="0">
                          <a:solidFill>
                            <a:schemeClr val="bg1"/>
                          </a:solidFill>
                          <a:effectLst/>
                        </a:rPr>
                        <a:t>Porcentaje de ejecución  </a:t>
                      </a:r>
                      <a:endParaRPr lang="es-GT" sz="1800" b="1" i="0" u="none" strike="noStrike" dirty="0">
                        <a:solidFill>
                          <a:schemeClr val="bg1"/>
                        </a:solidFill>
                        <a:effectLst/>
                        <a:latin typeface="Times New Roman" panose="02020603050405020304" pitchFamily="18" charset="0"/>
                      </a:endParaRPr>
                    </a:p>
                  </a:txBody>
                  <a:tcPr marL="7620" marR="7620" marT="7620" marB="0" anchor="ctr">
                    <a:solidFill>
                      <a:schemeClr val="accent1"/>
                    </a:solidFill>
                  </a:tcPr>
                </a:tc>
                <a:extLst>
                  <a:ext uri="{0D108BD9-81ED-4DB2-BD59-A6C34878D82A}">
                    <a16:rowId xmlns="" xmlns:a16="http://schemas.microsoft.com/office/drawing/2014/main" val="10000"/>
                  </a:ext>
                </a:extLst>
              </a:tr>
              <a:tr h="487680">
                <a:tc>
                  <a:txBody>
                    <a:bodyPr/>
                    <a:lstStyle/>
                    <a:p>
                      <a:pPr algn="ctr" fontAlgn="ctr"/>
                      <a:r>
                        <a:rPr lang="es-GT" sz="1800" u="none" strike="noStrike" dirty="0">
                          <a:solidFill>
                            <a:srgbClr val="00568B"/>
                          </a:solidFill>
                          <a:effectLst/>
                        </a:rPr>
                        <a:t>649</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524</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459</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18</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0</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47</a:t>
                      </a:r>
                      <a:endParaRPr lang="es-GT" sz="1800" b="0" i="0" u="none" strike="noStrike" dirty="0">
                        <a:solidFill>
                          <a:srgbClr val="00568B"/>
                        </a:solidFill>
                        <a:effectLst/>
                        <a:latin typeface="Times New Roman" panose="02020603050405020304" pitchFamily="18" charset="0"/>
                      </a:endParaRPr>
                    </a:p>
                  </a:txBody>
                  <a:tcPr marL="7620" marR="7620" marT="7620" marB="0" anchor="ctr"/>
                </a:tc>
                <a:tc>
                  <a:txBody>
                    <a:bodyPr/>
                    <a:lstStyle/>
                    <a:p>
                      <a:pPr algn="ctr" fontAlgn="ctr"/>
                      <a:r>
                        <a:rPr lang="es-GT" sz="1800" u="none" strike="noStrike" dirty="0">
                          <a:solidFill>
                            <a:srgbClr val="00568B"/>
                          </a:solidFill>
                          <a:effectLst/>
                        </a:rPr>
                        <a:t>80.73%</a:t>
                      </a:r>
                      <a:endParaRPr lang="es-GT" sz="1800" b="0" i="0" u="none" strike="noStrike" dirty="0">
                        <a:solidFill>
                          <a:srgbClr val="00568B"/>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0001"/>
                  </a:ext>
                </a:extLst>
              </a:tr>
            </a:tbl>
          </a:graphicData>
        </a:graphic>
      </p:graphicFrame>
      <p:pic>
        <p:nvPicPr>
          <p:cNvPr id="5" name="Imagen 4"/>
          <p:cNvPicPr>
            <a:picLocks noChangeAspect="1"/>
          </p:cNvPicPr>
          <p:nvPr/>
        </p:nvPicPr>
        <p:blipFill>
          <a:blip r:embed="rId3"/>
          <a:stretch>
            <a:fillRect/>
          </a:stretch>
        </p:blipFill>
        <p:spPr>
          <a:xfrm>
            <a:off x="0" y="6238875"/>
            <a:ext cx="1066800" cy="619125"/>
          </a:xfrm>
          <a:prstGeom prst="rect">
            <a:avLst/>
          </a:prstGeom>
        </p:spPr>
      </p:pic>
    </p:spTree>
    <p:extLst>
      <p:ext uri="{BB962C8B-B14F-4D97-AF65-F5344CB8AC3E}">
        <p14:creationId xmlns:p14="http://schemas.microsoft.com/office/powerpoint/2010/main" val="41161822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1239</Words>
  <Application>Microsoft Office PowerPoint</Application>
  <PresentationFormat>Panorámica</PresentationFormat>
  <Paragraphs>202</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Montserrat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Gerson Estuardo Gamez Paz</cp:lastModifiedBy>
  <cp:revision>31</cp:revision>
  <dcterms:created xsi:type="dcterms:W3CDTF">2021-05-04T19:30:50Z</dcterms:created>
  <dcterms:modified xsi:type="dcterms:W3CDTF">2021-07-02T13:52:35Z</dcterms:modified>
</cp:coreProperties>
</file>