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22" r:id="rId5"/>
    <p:sldId id="353" r:id="rId6"/>
    <p:sldId id="354" r:id="rId7"/>
    <p:sldId id="309" r:id="rId8"/>
    <p:sldId id="352" r:id="rId9"/>
    <p:sldId id="342" r:id="rId10"/>
    <p:sldId id="327" r:id="rId11"/>
    <p:sldId id="336" r:id="rId12"/>
    <p:sldId id="334" r:id="rId13"/>
    <p:sldId id="335" r:id="rId14"/>
    <p:sldId id="337" r:id="rId15"/>
    <p:sldId id="338" r:id="rId16"/>
    <p:sldId id="340" r:id="rId17"/>
    <p:sldId id="341" r:id="rId18"/>
    <p:sldId id="339" r:id="rId19"/>
    <p:sldId id="324" r:id="rId20"/>
    <p:sldId id="343" r:id="rId21"/>
    <p:sldId id="344" r:id="rId22"/>
    <p:sldId id="346" r:id="rId23"/>
    <p:sldId id="355" r:id="rId24"/>
    <p:sldId id="317" r:id="rId25"/>
    <p:sldId id="348" r:id="rId26"/>
    <p:sldId id="349" r:id="rId27"/>
    <p:sldId id="356" r:id="rId28"/>
    <p:sldId id="357" r:id="rId29"/>
    <p:sldId id="358" r:id="rId30"/>
    <p:sldId id="359" r:id="rId31"/>
    <p:sldId id="360" r:id="rId32"/>
    <p:sldId id="361" r:id="rId33"/>
    <p:sldId id="351" r:id="rId34"/>
    <p:sldId id="350" r:id="rId35"/>
    <p:sldId id="319" r:id="rId36"/>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91" autoAdjust="0"/>
  </p:normalViewPr>
  <p:slideViewPr>
    <p:cSldViewPr snapToGrid="0">
      <p:cViewPr varScale="1">
        <p:scale>
          <a:sx n="86" d="100"/>
          <a:sy n="86" d="100"/>
        </p:scale>
        <p:origin x="931" y="58"/>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57602117-D532-42A8-A538-DD366B8D54C4}"/>
    <pc:docChg chg="undo custSel modSld">
      <pc:chgData name="Nancy Taracena" userId="30706b59-ae2d-4665-80e6-bc0e1ff749f1" providerId="ADAL" clId="{57602117-D532-42A8-A538-DD366B8D54C4}" dt="2021-07-21T17:18:32.551" v="754" actId="20577"/>
      <pc:docMkLst>
        <pc:docMk/>
      </pc:docMkLst>
      <pc:sldChg chg="modSp">
        <pc:chgData name="Nancy Taracena" userId="30706b59-ae2d-4665-80e6-bc0e1ff749f1" providerId="ADAL" clId="{57602117-D532-42A8-A538-DD366B8D54C4}" dt="2021-07-19T20:35:56.983" v="77" actId="27636"/>
        <pc:sldMkLst>
          <pc:docMk/>
          <pc:sldMk cId="1110065034" sldId="317"/>
        </pc:sldMkLst>
        <pc:spChg chg="mod">
          <ac:chgData name="Nancy Taracena" userId="30706b59-ae2d-4665-80e6-bc0e1ff749f1" providerId="ADAL" clId="{57602117-D532-42A8-A538-DD366B8D54C4}" dt="2021-07-19T20:35:56.983" v="77" actId="27636"/>
          <ac:spMkLst>
            <pc:docMk/>
            <pc:sldMk cId="1110065034" sldId="317"/>
            <ac:spMk id="11" creationId="{A2162693-C48A-1D46-A173-005AE60ACA54}"/>
          </ac:spMkLst>
        </pc:spChg>
      </pc:sldChg>
      <pc:sldChg chg="modSp">
        <pc:chgData name="Nancy Taracena" userId="30706b59-ae2d-4665-80e6-bc0e1ff749f1" providerId="ADAL" clId="{57602117-D532-42A8-A538-DD366B8D54C4}" dt="2021-07-21T15:23:04.221" v="181" actId="400"/>
        <pc:sldMkLst>
          <pc:docMk/>
          <pc:sldMk cId="2382081823" sldId="327"/>
        </pc:sldMkLst>
        <pc:spChg chg="mod">
          <ac:chgData name="Nancy Taracena" userId="30706b59-ae2d-4665-80e6-bc0e1ff749f1" providerId="ADAL" clId="{57602117-D532-42A8-A538-DD366B8D54C4}" dt="2021-07-19T20:35:57.036" v="79" actId="27636"/>
          <ac:spMkLst>
            <pc:docMk/>
            <pc:sldMk cId="2382081823" sldId="327"/>
            <ac:spMk id="4" creationId="{E40743F2-234A-4544-BBAC-8877FB423F76}"/>
          </ac:spMkLst>
        </pc:spChg>
        <pc:spChg chg="mod">
          <ac:chgData name="Nancy Taracena" userId="30706b59-ae2d-4665-80e6-bc0e1ff749f1" providerId="ADAL" clId="{57602117-D532-42A8-A538-DD366B8D54C4}" dt="2021-07-21T15:23:04.221" v="181" actId="400"/>
          <ac:spMkLst>
            <pc:docMk/>
            <pc:sldMk cId="2382081823" sldId="327"/>
            <ac:spMk id="5" creationId="{E40743F2-234A-4544-BBAC-8877FB423F76}"/>
          </ac:spMkLst>
        </pc:spChg>
      </pc:sldChg>
      <pc:sldChg chg="modSp">
        <pc:chgData name="Nancy Taracena" userId="30706b59-ae2d-4665-80e6-bc0e1ff749f1" providerId="ADAL" clId="{57602117-D532-42A8-A538-DD366B8D54C4}" dt="2021-07-21T16:59:06.245" v="627" actId="20577"/>
        <pc:sldMkLst>
          <pc:docMk/>
          <pc:sldMk cId="1941814374" sldId="329"/>
        </pc:sldMkLst>
        <pc:spChg chg="mod">
          <ac:chgData name="Nancy Taracena" userId="30706b59-ae2d-4665-80e6-bc0e1ff749f1" providerId="ADAL" clId="{57602117-D532-42A8-A538-DD366B8D54C4}" dt="2021-07-21T16:59:06.245" v="627" actId="20577"/>
          <ac:spMkLst>
            <pc:docMk/>
            <pc:sldMk cId="1941814374" sldId="329"/>
            <ac:spMk id="6" creationId="{E40743F2-234A-4544-BBAC-8877FB423F76}"/>
          </ac:spMkLst>
        </pc:spChg>
      </pc:sldChg>
      <pc:sldChg chg="modSp">
        <pc:chgData name="Nancy Taracena" userId="30706b59-ae2d-4665-80e6-bc0e1ff749f1" providerId="ADAL" clId="{57602117-D532-42A8-A538-DD366B8D54C4}" dt="2021-07-21T17:10:30.182" v="662" actId="123"/>
        <pc:sldMkLst>
          <pc:docMk/>
          <pc:sldMk cId="1165070564" sldId="330"/>
        </pc:sldMkLst>
        <pc:spChg chg="mod">
          <ac:chgData name="Nancy Taracena" userId="30706b59-ae2d-4665-80e6-bc0e1ff749f1" providerId="ADAL" clId="{57602117-D532-42A8-A538-DD366B8D54C4}" dt="2021-07-21T17:10:30.182" v="662" actId="123"/>
          <ac:spMkLst>
            <pc:docMk/>
            <pc:sldMk cId="1165070564" sldId="330"/>
            <ac:spMk id="6" creationId="{E40743F2-234A-4544-BBAC-8877FB423F76}"/>
          </ac:spMkLst>
        </pc:spChg>
      </pc:sldChg>
      <pc:sldChg chg="modSp">
        <pc:chgData name="Nancy Taracena" userId="30706b59-ae2d-4665-80e6-bc0e1ff749f1" providerId="ADAL" clId="{57602117-D532-42A8-A538-DD366B8D54C4}" dt="2021-07-19T20:38:15.534" v="175" actId="6549"/>
        <pc:sldMkLst>
          <pc:docMk/>
          <pc:sldMk cId="3614378962" sldId="334"/>
        </pc:sldMkLst>
        <pc:spChg chg="mod">
          <ac:chgData name="Nancy Taracena" userId="30706b59-ae2d-4665-80e6-bc0e1ff749f1" providerId="ADAL" clId="{57602117-D532-42A8-A538-DD366B8D54C4}" dt="2021-07-19T20:38:15.534" v="175" actId="6549"/>
          <ac:spMkLst>
            <pc:docMk/>
            <pc:sldMk cId="3614378962" sldId="334"/>
            <ac:spMk id="5" creationId="{E40743F2-234A-4544-BBAC-8877FB423F76}"/>
          </ac:spMkLst>
        </pc:spChg>
      </pc:sldChg>
      <pc:sldChg chg="modSp">
        <pc:chgData name="Nancy Taracena" userId="30706b59-ae2d-4665-80e6-bc0e1ff749f1" providerId="ADAL" clId="{57602117-D532-42A8-A538-DD366B8D54C4}" dt="2021-07-21T17:16:02.939" v="664" actId="20577"/>
        <pc:sldMkLst>
          <pc:docMk/>
          <pc:sldMk cId="267904820" sldId="337"/>
        </pc:sldMkLst>
        <pc:spChg chg="mod">
          <ac:chgData name="Nancy Taracena" userId="30706b59-ae2d-4665-80e6-bc0e1ff749f1" providerId="ADAL" clId="{57602117-D532-42A8-A538-DD366B8D54C4}" dt="2021-07-21T17:16:02.939" v="664" actId="20577"/>
          <ac:spMkLst>
            <pc:docMk/>
            <pc:sldMk cId="267904820" sldId="337"/>
            <ac:spMk id="5" creationId="{E40743F2-234A-4544-BBAC-8877FB423F76}"/>
          </ac:spMkLst>
        </pc:spChg>
      </pc:sldChg>
      <pc:sldChg chg="modSp">
        <pc:chgData name="Nancy Taracena" userId="30706b59-ae2d-4665-80e6-bc0e1ff749f1" providerId="ADAL" clId="{57602117-D532-42A8-A538-DD366B8D54C4}" dt="2021-07-19T20:40:37.482" v="180" actId="207"/>
        <pc:sldMkLst>
          <pc:docMk/>
          <pc:sldMk cId="1310776365" sldId="343"/>
        </pc:sldMkLst>
        <pc:spChg chg="mod">
          <ac:chgData name="Nancy Taracena" userId="30706b59-ae2d-4665-80e6-bc0e1ff749f1" providerId="ADAL" clId="{57602117-D532-42A8-A538-DD366B8D54C4}" dt="2021-07-19T20:40:37.482" v="180" actId="207"/>
          <ac:spMkLst>
            <pc:docMk/>
            <pc:sldMk cId="1310776365" sldId="343"/>
            <ac:spMk id="10" creationId="{FDEFACA7-B903-4B3E-851C-F8FB7B3942D0}"/>
          </ac:spMkLst>
        </pc:spChg>
      </pc:sldChg>
      <pc:sldChg chg="modSp">
        <pc:chgData name="Nancy Taracena" userId="30706b59-ae2d-4665-80e6-bc0e1ff749f1" providerId="ADAL" clId="{57602117-D532-42A8-A538-DD366B8D54C4}" dt="2021-07-21T17:18:32.551" v="754" actId="20577"/>
        <pc:sldMkLst>
          <pc:docMk/>
          <pc:sldMk cId="1003546408" sldId="347"/>
        </pc:sldMkLst>
        <pc:spChg chg="mod">
          <ac:chgData name="Nancy Taracena" userId="30706b59-ae2d-4665-80e6-bc0e1ff749f1" providerId="ADAL" clId="{57602117-D532-42A8-A538-DD366B8D54C4}" dt="2021-07-21T17:18:32.551" v="754" actId="20577"/>
          <ac:spMkLst>
            <pc:docMk/>
            <pc:sldMk cId="1003546408" sldId="347"/>
            <ac:spMk id="10" creationId="{FDEFACA7-B903-4B3E-851C-F8FB7B3942D0}"/>
          </ac:spMkLst>
        </pc:spChg>
      </pc:sldChg>
      <pc:sldChg chg="modSp">
        <pc:chgData name="Nancy Taracena" userId="30706b59-ae2d-4665-80e6-bc0e1ff749f1" providerId="ADAL" clId="{57602117-D532-42A8-A538-DD366B8D54C4}" dt="2021-07-19T20:35:57.007" v="78" actId="27636"/>
        <pc:sldMkLst>
          <pc:docMk/>
          <pc:sldMk cId="3033902362" sldId="350"/>
        </pc:sldMkLst>
        <pc:spChg chg="mod">
          <ac:chgData name="Nancy Taracena" userId="30706b59-ae2d-4665-80e6-bc0e1ff749f1" providerId="ADAL" clId="{57602117-D532-42A8-A538-DD366B8D54C4}" dt="2021-07-19T20:35:57.007" v="78" actId="27636"/>
          <ac:spMkLst>
            <pc:docMk/>
            <pc:sldMk cId="3033902362" sldId="350"/>
            <ac:spMk id="8" creationId="{E40743F2-234A-4544-BBAC-8877FB423F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LL\Downloads\2%20Cua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quib\Desktop\2021\Informaci&#243;n%20P&#250;blica\Rendicion%20de%20cuentas\1%20Cuatrimestre%20Comision%20presidencial\2%20Cuatrimestr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wnloads\2%20Cuatrimestr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GT"/>
              <a:t>(Expresado en millones)</a:t>
            </a:r>
          </a:p>
        </c:rich>
      </c:tx>
      <c:layout>
        <c:manualLayout>
          <c:xMode val="edge"/>
          <c:yMode val="edge"/>
          <c:x val="0.47742504409171072"/>
          <c:y val="1.6727305638519322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solidFill>
              <a:schemeClr val="accent3"/>
            </a:solidFill>
            <a:ln>
              <a:solidFill>
                <a:schemeClr val="accent2">
                  <a:lumMod val="60000"/>
                  <a:lumOff val="40000"/>
                </a:schemeClr>
              </a:solidFill>
            </a:ln>
            <a:effectLst/>
          </c:spPr>
          <c:invertIfNegative val="0"/>
          <c:dPt>
            <c:idx val="0"/>
            <c:invertIfNegative val="0"/>
            <c:bubble3D val="0"/>
            <c:spPr>
              <a:solidFill>
                <a:schemeClr val="accent2">
                  <a:lumMod val="60000"/>
                  <a:lumOff val="40000"/>
                </a:schemeClr>
              </a:solidFill>
              <a:ln>
                <a:solidFill>
                  <a:schemeClr val="accent2">
                    <a:lumMod val="60000"/>
                    <a:lumOff val="40000"/>
                  </a:schemeClr>
                </a:solidFill>
              </a:ln>
              <a:effectLst/>
            </c:spPr>
          </c:dPt>
          <c:dPt>
            <c:idx val="1"/>
            <c:invertIfNegative val="0"/>
            <c:bubble3D val="0"/>
            <c:spPr>
              <a:solidFill>
                <a:schemeClr val="accent1">
                  <a:lumMod val="60000"/>
                  <a:lumOff val="40000"/>
                </a:schemeClr>
              </a:solidFill>
              <a:ln>
                <a:solidFill>
                  <a:schemeClr val="accent1">
                    <a:lumMod val="60000"/>
                    <a:lumOff val="40000"/>
                  </a:schemeClr>
                </a:solidFill>
              </a:ln>
              <a:effectLst/>
            </c:spPr>
          </c:dPt>
          <c:dLbls>
            <c:dLbl>
              <c:idx val="0"/>
              <c:layout/>
              <c:tx>
                <c:rich>
                  <a:bodyPr/>
                  <a:lstStyle/>
                  <a:p>
                    <a:r>
                      <a:rPr lang="en-US"/>
                      <a:t>100%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1A1-4D8A-B322-2FFC155011EB}"/>
                </c:ext>
                <c:ext xmlns:c15="http://schemas.microsoft.com/office/drawing/2012/chart" uri="{CE6537A1-D6FC-4f65-9D91-7224C49458BB}">
                  <c15:layout/>
                </c:ext>
              </c:extLst>
            </c:dLbl>
            <c:dLbl>
              <c:idx val="1"/>
              <c:layout/>
              <c:tx>
                <c:rich>
                  <a:bodyPr/>
                  <a:lstStyle/>
                  <a:p>
                    <a:r>
                      <a:rPr lang="en-US"/>
                      <a:t>54%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1A1-4D8A-B322-2FFC155011EB}"/>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Hoja1!$B$4:$C$4</c:f>
              <c:strCache>
                <c:ptCount val="2"/>
                <c:pt idx="0">
                  <c:v>Presupuesto vigente  Q.19,000,000.00</c:v>
                </c:pt>
                <c:pt idx="1">
                  <c:v>Presupuesto ejecutado  Q.10,223,239.68</c:v>
                </c:pt>
              </c:strCache>
            </c:strRef>
          </c:cat>
          <c:val>
            <c:numRef>
              <c:f>Hoja1!$B$5:$C$5</c:f>
              <c:numCache>
                <c:formatCode>_(* #,##0.00_);_(* \(#,##0.00\);_(* "-"??_);_(@_)</c:formatCode>
                <c:ptCount val="2"/>
                <c:pt idx="0">
                  <c:v>19000000</c:v>
                </c:pt>
                <c:pt idx="1">
                  <c:v>10223239.68</c:v>
                </c:pt>
              </c:numCache>
            </c:numRef>
          </c:val>
          <c:extLst xmlns:c16r2="http://schemas.microsoft.com/office/drawing/2015/06/chart">
            <c:ext xmlns:c16="http://schemas.microsoft.com/office/drawing/2014/chart" uri="{C3380CC4-5D6E-409C-BE32-E72D297353CC}">
              <c16:uniqueId val="{00000002-B1A1-4D8A-B322-2FFC155011EB}"/>
            </c:ext>
          </c:extLst>
        </c:ser>
        <c:dLbls>
          <c:dLblPos val="outEnd"/>
          <c:showLegendKey val="0"/>
          <c:showVal val="1"/>
          <c:showCatName val="0"/>
          <c:showSerName val="0"/>
          <c:showPercent val="0"/>
          <c:showBubbleSize val="0"/>
        </c:dLbls>
        <c:gapWidth val="219"/>
        <c:overlap val="-27"/>
        <c:axId val="250589152"/>
        <c:axId val="250593464"/>
      </c:barChart>
      <c:catAx>
        <c:axId val="250589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GT"/>
          </a:p>
        </c:txPr>
        <c:crossAx val="250593464"/>
        <c:crosses val="autoZero"/>
        <c:auto val="1"/>
        <c:lblAlgn val="ctr"/>
        <c:lblOffset val="100"/>
        <c:noMultiLvlLbl val="0"/>
      </c:catAx>
      <c:valAx>
        <c:axId val="250593464"/>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GT"/>
          </a:p>
        </c:txPr>
        <c:crossAx val="25058915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a:t>( Expresado en millones )</a:t>
            </a:r>
          </a:p>
        </c:rich>
      </c:tx>
      <c:layout>
        <c:manualLayout>
          <c:xMode val="edge"/>
          <c:yMode val="edge"/>
          <c:x val="0.7099283998244148"/>
          <c:y val="4.52453211435286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'Grupo Gasto'!$B$2</c:f>
              <c:strCache>
                <c:ptCount val="1"/>
                <c:pt idx="0">
                  <c:v>Asignado</c:v>
                </c:pt>
              </c:strCache>
            </c:strRef>
          </c:tx>
          <c:spPr>
            <a:solidFill>
              <a:schemeClr val="accent1"/>
            </a:solidFill>
            <a:ln>
              <a:noFill/>
            </a:ln>
            <a:effectLst/>
            <a:sp3d/>
          </c:spPr>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3B49-456D-B863-E14E871D1925}"/>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'Grupo Gasto'!$A$3:$A$9</c:f>
              <c:strCache>
                <c:ptCount val="6"/>
                <c:pt idx="0">
                  <c:v>Grupo 0</c:v>
                </c:pt>
                <c:pt idx="1">
                  <c:v>Grupo 1</c:v>
                </c:pt>
                <c:pt idx="2">
                  <c:v>Grupo 2</c:v>
                </c:pt>
                <c:pt idx="3">
                  <c:v>Grupo 3</c:v>
                </c:pt>
                <c:pt idx="4">
                  <c:v>Grupo 4</c:v>
                </c:pt>
                <c:pt idx="5">
                  <c:v>Grupo 9</c:v>
                </c:pt>
              </c:strCache>
              <c:extLst xmlns:c16r2="http://schemas.microsoft.com/office/drawing/2015/06/chart"/>
            </c:strRef>
          </c:cat>
          <c:val>
            <c:numRef>
              <c:f>'Grupo Gasto'!$B$3:$B$9</c:f>
              <c:numCache>
                <c:formatCode>_(* #,##0.00_);_(* \(#,##0.00\);_(* "-"??_);_(@_)</c:formatCode>
                <c:ptCount val="6"/>
                <c:pt idx="0">
                  <c:v>13499570</c:v>
                </c:pt>
                <c:pt idx="1">
                  <c:v>4091758</c:v>
                </c:pt>
                <c:pt idx="2">
                  <c:v>1241297</c:v>
                </c:pt>
                <c:pt idx="3">
                  <c:v>167375</c:v>
                </c:pt>
                <c:pt idx="4">
                  <c:v>0</c:v>
                </c:pt>
                <c:pt idx="5">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3B49-456D-B863-E14E871D1925}"/>
            </c:ext>
          </c:extLst>
        </c:ser>
        <c:ser>
          <c:idx val="1"/>
          <c:order val="1"/>
          <c:tx>
            <c:strRef>
              <c:f>'Grupo Gasto'!$C$2</c:f>
              <c:strCache>
                <c:ptCount val="1"/>
                <c:pt idx="0">
                  <c:v>Vigente</c:v>
                </c:pt>
              </c:strCache>
            </c:strRef>
          </c:tx>
          <c:spPr>
            <a:solidFill>
              <a:schemeClr val="accent2"/>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'Grupo Gasto'!$A$3:$A$9</c:f>
              <c:strCache>
                <c:ptCount val="6"/>
                <c:pt idx="0">
                  <c:v>Grupo 0</c:v>
                </c:pt>
                <c:pt idx="1">
                  <c:v>Grupo 1</c:v>
                </c:pt>
                <c:pt idx="2">
                  <c:v>Grupo 2</c:v>
                </c:pt>
                <c:pt idx="3">
                  <c:v>Grupo 3</c:v>
                </c:pt>
                <c:pt idx="4">
                  <c:v>Grupo 4</c:v>
                </c:pt>
                <c:pt idx="5">
                  <c:v>Grupo 9</c:v>
                </c:pt>
              </c:strCache>
              <c:extLst xmlns:c16r2="http://schemas.microsoft.com/office/drawing/2015/06/chart"/>
            </c:strRef>
          </c:cat>
          <c:val>
            <c:numRef>
              <c:f>'Grupo Gasto'!$C$3:$C$9</c:f>
              <c:numCache>
                <c:formatCode>_(* #,##0.00_);_(* \(#,##0.00\);_(* "-"??_);_(@_)</c:formatCode>
                <c:ptCount val="6"/>
                <c:pt idx="0">
                  <c:v>13499570</c:v>
                </c:pt>
                <c:pt idx="1">
                  <c:v>3971285</c:v>
                </c:pt>
                <c:pt idx="2">
                  <c:v>607702</c:v>
                </c:pt>
                <c:pt idx="3">
                  <c:v>167375</c:v>
                </c:pt>
                <c:pt idx="4">
                  <c:v>49287</c:v>
                </c:pt>
                <c:pt idx="5">
                  <c:v>704781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3B49-456D-B863-E14E871D1925}"/>
            </c:ext>
          </c:extLst>
        </c:ser>
        <c:ser>
          <c:idx val="2"/>
          <c:order val="2"/>
          <c:tx>
            <c:strRef>
              <c:f>'Grupo Gasto'!$D$2</c:f>
              <c:strCache>
                <c:ptCount val="1"/>
                <c:pt idx="0">
                  <c:v>Devengado</c:v>
                </c:pt>
              </c:strCache>
            </c:strRef>
          </c:tx>
          <c:spPr>
            <a:solidFill>
              <a:schemeClr val="accent3"/>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'Grupo Gasto'!$A$3:$A$9</c:f>
              <c:strCache>
                <c:ptCount val="6"/>
                <c:pt idx="0">
                  <c:v>Grupo 0</c:v>
                </c:pt>
                <c:pt idx="1">
                  <c:v>Grupo 1</c:v>
                </c:pt>
                <c:pt idx="2">
                  <c:v>Grupo 2</c:v>
                </c:pt>
                <c:pt idx="3">
                  <c:v>Grupo 3</c:v>
                </c:pt>
                <c:pt idx="4">
                  <c:v>Grupo 4</c:v>
                </c:pt>
                <c:pt idx="5">
                  <c:v>Grupo 9</c:v>
                </c:pt>
              </c:strCache>
              <c:extLst xmlns:c16r2="http://schemas.microsoft.com/office/drawing/2015/06/chart"/>
            </c:strRef>
          </c:cat>
          <c:val>
            <c:numRef>
              <c:f>'Grupo Gasto'!$D$3:$D$9</c:f>
              <c:numCache>
                <c:formatCode>_(* #,##0.00_);_(* \(#,##0.00\);_(* "-"??_);_(@_)</c:formatCode>
                <c:ptCount val="6"/>
                <c:pt idx="0">
                  <c:v>7478151.5499999998</c:v>
                </c:pt>
                <c:pt idx="1">
                  <c:v>1736603.37</c:v>
                </c:pt>
                <c:pt idx="2">
                  <c:v>445291.08</c:v>
                </c:pt>
                <c:pt idx="3">
                  <c:v>20277</c:v>
                </c:pt>
                <c:pt idx="4">
                  <c:v>49286.03</c:v>
                </c:pt>
                <c:pt idx="5">
                  <c:v>493630.65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3B49-456D-B863-E14E871D1925}"/>
            </c:ext>
          </c:extLst>
        </c:ser>
        <c:ser>
          <c:idx val="4"/>
          <c:order val="3"/>
          <c:tx>
            <c:strRef>
              <c:f>'Grupo Gasto'!$F$2</c:f>
              <c:strCache>
                <c:ptCount val="1"/>
                <c:pt idx="0">
                  <c:v>Saldo por Ejecutar</c:v>
                </c:pt>
              </c:strCache>
            </c:strRef>
          </c:tx>
          <c:spPr>
            <a:solidFill>
              <a:schemeClr val="accent5"/>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'Grupo Gasto'!$A$3:$A$9</c:f>
              <c:strCache>
                <c:ptCount val="6"/>
                <c:pt idx="0">
                  <c:v>Grupo 0</c:v>
                </c:pt>
                <c:pt idx="1">
                  <c:v>Grupo 1</c:v>
                </c:pt>
                <c:pt idx="2">
                  <c:v>Grupo 2</c:v>
                </c:pt>
                <c:pt idx="3">
                  <c:v>Grupo 3</c:v>
                </c:pt>
                <c:pt idx="4">
                  <c:v>Grupo 4</c:v>
                </c:pt>
                <c:pt idx="5">
                  <c:v>Grupo 9</c:v>
                </c:pt>
              </c:strCache>
              <c:extLst xmlns:c16r2="http://schemas.microsoft.com/office/drawing/2015/06/chart"/>
            </c:strRef>
          </c:cat>
          <c:val>
            <c:numRef>
              <c:f>'Grupo Gasto'!$F$3:$F$9</c:f>
              <c:numCache>
                <c:formatCode>_(* #,##0.00_);_(* \(#,##0.00\);_(* "-"??_);_(@_)</c:formatCode>
                <c:ptCount val="6"/>
                <c:pt idx="0">
                  <c:v>6021418.4500000002</c:v>
                </c:pt>
                <c:pt idx="1">
                  <c:v>2234681.63</c:v>
                </c:pt>
                <c:pt idx="2">
                  <c:v>162410.91999999998</c:v>
                </c:pt>
                <c:pt idx="3">
                  <c:v>147098</c:v>
                </c:pt>
                <c:pt idx="4">
                  <c:v>0.97000000000116415</c:v>
                </c:pt>
                <c:pt idx="5">
                  <c:v>211150.34999999998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3B49-456D-B863-E14E871D1925}"/>
            </c:ext>
          </c:extLst>
        </c:ser>
        <c:dLbls>
          <c:showLegendKey val="0"/>
          <c:showVal val="0"/>
          <c:showCatName val="0"/>
          <c:showSerName val="0"/>
          <c:showPercent val="0"/>
          <c:showBubbleSize val="0"/>
        </c:dLbls>
        <c:gapWidth val="150"/>
        <c:shape val="box"/>
        <c:axId val="250592288"/>
        <c:axId val="342949288"/>
        <c:axId val="0"/>
      </c:bar3DChart>
      <c:catAx>
        <c:axId val="250592288"/>
        <c:scaling>
          <c:orientation val="minMax"/>
        </c:scaling>
        <c:delete val="1"/>
        <c:axPos val="b"/>
        <c:numFmt formatCode="General" sourceLinked="1"/>
        <c:majorTickMark val="none"/>
        <c:minorTickMark val="none"/>
        <c:tickLblPos val="nextTo"/>
        <c:crossAx val="342949288"/>
        <c:crossesAt val="0"/>
        <c:auto val="1"/>
        <c:lblAlgn val="ctr"/>
        <c:lblOffset val="100"/>
        <c:noMultiLvlLbl val="0"/>
      </c:catAx>
      <c:valAx>
        <c:axId val="342949288"/>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50592288"/>
        <c:crosses val="autoZero"/>
        <c:crossBetween val="between"/>
      </c:valAx>
      <c:spPr>
        <a:noFill/>
        <a:ln>
          <a:noFill/>
        </a:ln>
        <a:effectLst/>
      </c:spPr>
    </c:plotArea>
    <c:legend>
      <c:legendPos val="b"/>
      <c:layout>
        <c:manualLayout>
          <c:xMode val="edge"/>
          <c:yMode val="edge"/>
          <c:x val="0.41231970711604982"/>
          <c:y val="0.17393512726796997"/>
          <c:w val="0.58657553903892856"/>
          <c:h val="7.00939485368067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GT" b="0"/>
              <a:t>( </a:t>
            </a:r>
            <a:r>
              <a:rPr lang="es-GT" sz="1000" b="0"/>
              <a:t>Expresado en millones </a:t>
            </a:r>
            <a:r>
              <a:rPr lang="es-GT" b="0"/>
              <a:t>)</a:t>
            </a:r>
          </a:p>
        </c:rich>
      </c:tx>
      <c:layout>
        <c:manualLayout>
          <c:xMode val="edge"/>
          <c:yMode val="edge"/>
          <c:x val="0.74757961772090076"/>
          <c:y val="2.44414539696681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GT"/>
        </a:p>
      </c:txPr>
    </c:title>
    <c:autoTitleDeleted val="0"/>
    <c:plotArea>
      <c:layout>
        <c:manualLayout>
          <c:layoutTarget val="inner"/>
          <c:xMode val="edge"/>
          <c:yMode val="edge"/>
          <c:x val="6.953348418978067E-2"/>
          <c:y val="0.11766367287762393"/>
          <c:w val="0.90038328243599308"/>
          <c:h val="0.59605840621717254"/>
        </c:manualLayout>
      </c:layout>
      <c:barChart>
        <c:barDir val="col"/>
        <c:grouping val="clustered"/>
        <c:varyColors val="0"/>
        <c:ser>
          <c:idx val="1"/>
          <c:order val="1"/>
          <c:tx>
            <c:strRef>
              <c:f>Finalidad!$B$5</c:f>
              <c:strCache>
                <c:ptCount val="1"/>
                <c:pt idx="0">
                  <c:v>Orden público y seguridad ciudadana</c:v>
                </c:pt>
              </c:strCache>
            </c:strRef>
          </c:tx>
          <c:spPr>
            <a:solidFill>
              <a:schemeClr val="accent2"/>
            </a:solidFill>
            <a:ln w="15875">
              <a:solidFill>
                <a:schemeClr val="tx1"/>
              </a:solidFill>
            </a:ln>
            <a:effectLst/>
          </c:spPr>
          <c:invertIfNegative val="0"/>
          <c:dPt>
            <c:idx val="1"/>
            <c:invertIfNegative val="0"/>
            <c:bubble3D val="0"/>
            <c:spPr>
              <a:solidFill>
                <a:srgbClr val="92D050"/>
              </a:solidFill>
              <a:ln w="15875">
                <a:solidFill>
                  <a:schemeClr val="tx1"/>
                </a:solidFill>
              </a:ln>
              <a:effectLst/>
            </c:spPr>
            <c:extLst xmlns:c16r2="http://schemas.microsoft.com/office/drawing/2015/06/chart">
              <c:ext xmlns:c16="http://schemas.microsoft.com/office/drawing/2014/chart" uri="{C3380CC4-5D6E-409C-BE32-E72D297353CC}">
                <c16:uniqueId val="{00000001-C1F2-4AD2-B632-8ADC19E56709}"/>
              </c:ext>
            </c:extLst>
          </c:dPt>
          <c:dPt>
            <c:idx val="2"/>
            <c:invertIfNegative val="0"/>
            <c:bubble3D val="0"/>
            <c:spPr>
              <a:solidFill>
                <a:schemeClr val="accent4">
                  <a:lumMod val="60000"/>
                  <a:lumOff val="40000"/>
                </a:schemeClr>
              </a:solidFill>
              <a:ln w="15875">
                <a:solidFill>
                  <a:schemeClr val="tx1"/>
                </a:solidFill>
              </a:ln>
              <a:effectLst/>
            </c:spPr>
            <c:extLst xmlns:c16r2="http://schemas.microsoft.com/office/drawing/2015/06/chart">
              <c:ext xmlns:c16="http://schemas.microsoft.com/office/drawing/2014/chart" uri="{C3380CC4-5D6E-409C-BE32-E72D297353CC}">
                <c16:uniqueId val="{00000003-C1F2-4AD2-B632-8ADC19E5670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s-G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(Finalidad!$C$3:$D$3,Finalidad!$F$3)</c:f>
              <c:strCache>
                <c:ptCount val="3"/>
                <c:pt idx="0">
                  <c:v>Presupuesto vigente</c:v>
                </c:pt>
                <c:pt idx="1">
                  <c:v>Presupuesto ejecutado</c:v>
                </c:pt>
                <c:pt idx="2">
                  <c:v>Saldo por Ejecutar</c:v>
                </c:pt>
              </c:strCache>
              <c:extLst xmlns:c16r2="http://schemas.microsoft.com/office/drawing/2015/06/chart"/>
            </c:strRef>
          </c:cat>
          <c:val>
            <c:numRef>
              <c:f>(Finalidad!$C$5:$D$5,Finalidad!$F$5)</c:f>
              <c:numCache>
                <c:formatCode>#,##0.00</c:formatCode>
                <c:ptCount val="3"/>
                <c:pt idx="0">
                  <c:v>19000000</c:v>
                </c:pt>
                <c:pt idx="1">
                  <c:v>10223239.68</c:v>
                </c:pt>
                <c:pt idx="2">
                  <c:v>8776760.3200000003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C1F2-4AD2-B632-8ADC19E56709}"/>
            </c:ext>
          </c:extLst>
        </c:ser>
        <c:dLbls>
          <c:showLegendKey val="0"/>
          <c:showVal val="0"/>
          <c:showCatName val="0"/>
          <c:showSerName val="0"/>
          <c:showPercent val="0"/>
          <c:showBubbleSize val="0"/>
        </c:dLbls>
        <c:gapWidth val="150"/>
        <c:axId val="347414840"/>
        <c:axId val="347414056"/>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Finalidad!$B$4</c15:sqref>
                        </c15:formulaRef>
                      </c:ext>
                    </c:extLst>
                    <c:strCache>
                      <c:ptCount val="1"/>
                    </c:strCache>
                  </c:strRef>
                </c:tx>
                <c:spPr>
                  <a:solidFill>
                    <a:schemeClr val="accent1"/>
                  </a:solidFill>
                  <a:ln>
                    <a:noFill/>
                  </a:ln>
                  <a:effectLst/>
                </c:spPr>
                <c:invertIfNegative val="0"/>
                <c:cat>
                  <c:strRef>
                    <c:extLst xmlns:c16r2="http://schemas.microsoft.com/office/drawing/2015/06/chart">
                      <c:ext uri="{02D57815-91ED-43cb-92C2-25804820EDAC}">
                        <c15:formulaRef>
                          <c15:sqref>(Finalidad!$C$3:$D$3,Finalidad!$F$3)</c15:sqref>
                        </c15:formulaRef>
                      </c:ext>
                    </c:extLst>
                    <c:strCache>
                      <c:ptCount val="3"/>
                      <c:pt idx="0">
                        <c:v>Presupuesto vigente</c:v>
                      </c:pt>
                      <c:pt idx="1">
                        <c:v>Presupuesto ejecutado</c:v>
                      </c:pt>
                      <c:pt idx="2">
                        <c:v>Saldo por Ejecutar</c:v>
                      </c:pt>
                    </c:strCache>
                  </c:strRef>
                </c:cat>
                <c:val>
                  <c:numRef>
                    <c:extLst xmlns:c16r2="http://schemas.microsoft.com/office/drawing/2015/06/chart">
                      <c:ext uri="{02D57815-91ED-43cb-92C2-25804820EDAC}">
                        <c15:formulaRef>
                          <c15:sqref>(Finalidad!$C$4:$D$4,Finalidad!$F$4)</c15:sqref>
                        </c15:formulaRef>
                      </c:ext>
                    </c:extLst>
                    <c:numCache>
                      <c:formatCode>General</c:formatCode>
                      <c:ptCount val="3"/>
                    </c:numCache>
                  </c:numRef>
                </c:val>
                <c:extLst xmlns:c16r2="http://schemas.microsoft.com/office/drawing/2015/06/chart">
                  <c:ext xmlns:c16="http://schemas.microsoft.com/office/drawing/2014/chart" uri="{C3380CC4-5D6E-409C-BE32-E72D297353CC}">
                    <c16:uniqueId val="{00000005-C1F2-4AD2-B632-8ADC19E56709}"/>
                  </c:ext>
                </c:extLst>
              </c15:ser>
            </c15:filteredBarSeries>
          </c:ext>
        </c:extLst>
      </c:barChart>
      <c:catAx>
        <c:axId val="347414840"/>
        <c:scaling>
          <c:orientation val="minMax"/>
        </c:scaling>
        <c:delete val="1"/>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s-GT" sz="2000" b="1"/>
                  <a:t>Orden público y seguridad ciudadana</a:t>
                </a:r>
              </a:p>
            </c:rich>
          </c:tx>
          <c:layout>
            <c:manualLayout>
              <c:xMode val="edge"/>
              <c:yMode val="edge"/>
              <c:x val="0.30006557225153369"/>
              <c:y val="0.92202796613817617"/>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GT"/>
            </a:p>
          </c:txPr>
        </c:title>
        <c:numFmt formatCode="General" sourceLinked="1"/>
        <c:majorTickMark val="none"/>
        <c:minorTickMark val="none"/>
        <c:tickLblPos val="nextTo"/>
        <c:crossAx val="347414056"/>
        <c:crosses val="autoZero"/>
        <c:auto val="1"/>
        <c:lblAlgn val="ctr"/>
        <c:lblOffset val="100"/>
        <c:noMultiLvlLbl val="0"/>
      </c:catAx>
      <c:valAx>
        <c:axId val="347414056"/>
        <c:scaling>
          <c:orientation val="minMax"/>
        </c:scaling>
        <c:delete val="0"/>
        <c:axPos val="l"/>
        <c:numFmt formatCode="##,##0.00,,;\-##,##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GT"/>
          </a:p>
        </c:txPr>
        <c:crossAx val="347414840"/>
        <c:crosses val="autoZero"/>
        <c:crossBetween val="between"/>
      </c:valAx>
      <c:spPr>
        <a:noFill/>
        <a:ln>
          <a:noFill/>
        </a:ln>
        <a:effectLst/>
      </c:spPr>
    </c:plotArea>
    <c:legend>
      <c:legendPos val="b"/>
      <c:layout>
        <c:manualLayout>
          <c:xMode val="edge"/>
          <c:yMode val="edge"/>
          <c:x val="0.11018704128379063"/>
          <c:y val="0.75814063175547319"/>
          <c:w val="0.82488484764251724"/>
          <c:h val="9.448594300088529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noFill/>
    <a:ln>
      <a:noFill/>
    </a:ln>
    <a:effectLst/>
  </c:spPr>
  <c:txPr>
    <a:bodyPr/>
    <a:lstStyle/>
    <a:p>
      <a:pPr>
        <a:defRPr>
          <a:solidFill>
            <a:sysClr val="windowText" lastClr="000000"/>
          </a:solidFill>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0.09438</cdr:x>
      <cdr:y>0.87595</cdr:y>
    </cdr:from>
    <cdr:to>
      <cdr:x>0.21622</cdr:x>
      <cdr:y>0.97842</cdr:y>
    </cdr:to>
    <cdr:sp macro="" textlink="">
      <cdr:nvSpPr>
        <cdr:cNvPr id="2" name="Cuadro de texto 1"/>
        <cdr:cNvSpPr txBox="1"/>
      </cdr:nvSpPr>
      <cdr:spPr>
        <a:xfrm xmlns:a="http://schemas.openxmlformats.org/drawingml/2006/main">
          <a:off x="775062" y="3242774"/>
          <a:ext cx="1000473" cy="3793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700" b="1" i="0" u="none" strike="noStrike" dirty="0">
              <a:effectLst/>
              <a:latin typeface="Times New Roman" panose="02020603050405020304" pitchFamily="18" charset="0"/>
              <a:cs typeface="Times New Roman" panose="02020603050405020304" pitchFamily="18" charset="0"/>
            </a:rPr>
            <a:t>Pago servicios </a:t>
          </a:r>
          <a:r>
            <a:rPr lang="es-GT" sz="900" b="1" i="0" u="none" strike="noStrike" dirty="0">
              <a:effectLst/>
              <a:latin typeface="Times New Roman" panose="02020603050405020304" pitchFamily="18" charset="0"/>
              <a:cs typeface="Times New Roman" panose="02020603050405020304" pitchFamily="18" charset="0"/>
            </a:rPr>
            <a:t>personales</a:t>
          </a:r>
          <a:r>
            <a:rPr lang="es-GT" sz="700" b="1" dirty="0">
              <a:latin typeface="Times New Roman" panose="02020603050405020304" pitchFamily="18" charset="0"/>
              <a:cs typeface="Times New Roman" panose="02020603050405020304" pitchFamily="18" charset="0"/>
            </a:rPr>
            <a:t> </a:t>
          </a:r>
        </a:p>
      </cdr:txBody>
    </cdr:sp>
  </cdr:relSizeAnchor>
  <cdr:relSizeAnchor xmlns:cdr="http://schemas.openxmlformats.org/drawingml/2006/chartDrawing">
    <cdr:from>
      <cdr:x>0.11216</cdr:x>
      <cdr:y>0.88567</cdr:y>
    </cdr:from>
    <cdr:to>
      <cdr:x>0.22037</cdr:x>
      <cdr:y>1</cdr:y>
    </cdr:to>
    <cdr:sp macro="" textlink="">
      <cdr:nvSpPr>
        <cdr:cNvPr id="4" name="Cuadro de texto 3"/>
        <cdr:cNvSpPr txBox="1"/>
      </cdr:nvSpPr>
      <cdr:spPr>
        <a:xfrm xmlns:a="http://schemas.openxmlformats.org/drawingml/2006/main">
          <a:off x="621792" y="3116275"/>
          <a:ext cx="599846" cy="4022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GT" sz="800"/>
        </a:p>
      </cdr:txBody>
    </cdr:sp>
  </cdr:relSizeAnchor>
  <cdr:relSizeAnchor xmlns:cdr="http://schemas.openxmlformats.org/drawingml/2006/chartDrawing">
    <cdr:from>
      <cdr:x>0.24357</cdr:x>
      <cdr:y>0.87047</cdr:y>
    </cdr:from>
    <cdr:to>
      <cdr:x>0.36</cdr:x>
      <cdr:y>1</cdr:y>
    </cdr:to>
    <cdr:sp macro="" textlink="">
      <cdr:nvSpPr>
        <cdr:cNvPr id="5" name="Cuadro de texto 4"/>
        <cdr:cNvSpPr txBox="1"/>
      </cdr:nvSpPr>
      <cdr:spPr>
        <a:xfrm xmlns:a="http://schemas.openxmlformats.org/drawingml/2006/main">
          <a:off x="2000133" y="3222487"/>
          <a:ext cx="956132" cy="4795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700" b="1" i="0" u="none" strike="noStrike" dirty="0">
              <a:effectLst/>
              <a:latin typeface="Times New Roman" panose="02020603050405020304" pitchFamily="18" charset="0"/>
              <a:cs typeface="Times New Roman" panose="02020603050405020304" pitchFamily="18" charset="0"/>
            </a:rPr>
            <a:t>Pago por servicios </a:t>
          </a:r>
          <a:r>
            <a:rPr lang="es-GT" sz="700" b="1" i="0" u="none" strike="noStrike" dirty="0" smtClean="0">
              <a:effectLst/>
              <a:latin typeface="Times New Roman" panose="02020603050405020304" pitchFamily="18" charset="0"/>
              <a:cs typeface="Times New Roman" panose="02020603050405020304" pitchFamily="18" charset="0"/>
            </a:rPr>
            <a:t>básicos</a:t>
          </a:r>
          <a:r>
            <a:rPr lang="es-GT" sz="700" b="1" dirty="0" smtClean="0">
              <a:latin typeface="Times New Roman" panose="02020603050405020304" pitchFamily="18" charset="0"/>
              <a:cs typeface="Times New Roman" panose="02020603050405020304" pitchFamily="18" charset="0"/>
            </a:rPr>
            <a:t> </a:t>
          </a:r>
          <a:endParaRPr lang="es-GT" sz="7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0.37996</cdr:x>
      <cdr:y>0.88049</cdr:y>
    </cdr:from>
    <cdr:to>
      <cdr:x>0.53189</cdr:x>
      <cdr:y>1</cdr:y>
    </cdr:to>
    <cdr:sp macro="" textlink="">
      <cdr:nvSpPr>
        <cdr:cNvPr id="6" name="Cuadro de texto 5"/>
        <cdr:cNvSpPr txBox="1"/>
      </cdr:nvSpPr>
      <cdr:spPr>
        <a:xfrm xmlns:a="http://schemas.openxmlformats.org/drawingml/2006/main">
          <a:off x="3120142" y="3259555"/>
          <a:ext cx="1247673" cy="442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700" b="1" dirty="0" smtClean="0">
              <a:latin typeface="Times New Roman" panose="02020603050405020304" pitchFamily="18" charset="0"/>
              <a:cs typeface="Times New Roman" panose="02020603050405020304" pitchFamily="18" charset="0"/>
            </a:rPr>
            <a:t>Adquisición</a:t>
          </a:r>
          <a:r>
            <a:rPr lang="es-GT" sz="700" b="1" baseline="0" dirty="0" smtClean="0">
              <a:latin typeface="Times New Roman" panose="02020603050405020304" pitchFamily="18" charset="0"/>
              <a:cs typeface="Times New Roman" panose="02020603050405020304" pitchFamily="18" charset="0"/>
            </a:rPr>
            <a:t> </a:t>
          </a:r>
          <a:r>
            <a:rPr lang="es-GT" sz="700" b="1" baseline="0" dirty="0">
              <a:latin typeface="Times New Roman" panose="02020603050405020304" pitchFamily="18" charset="0"/>
              <a:cs typeface="Times New Roman" panose="02020603050405020304" pitchFamily="18" charset="0"/>
            </a:rPr>
            <a:t>de materiales y suministros</a:t>
          </a:r>
          <a:endParaRPr lang="es-GT" sz="7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0.52212</cdr:x>
      <cdr:y>0.87809</cdr:y>
    </cdr:from>
    <cdr:to>
      <cdr:x>0.65514</cdr:x>
      <cdr:y>1</cdr:y>
    </cdr:to>
    <cdr:sp macro="" textlink="">
      <cdr:nvSpPr>
        <cdr:cNvPr id="7" name="Cuadro de texto 6"/>
        <cdr:cNvSpPr txBox="1"/>
      </cdr:nvSpPr>
      <cdr:spPr>
        <a:xfrm xmlns:a="http://schemas.openxmlformats.org/drawingml/2006/main">
          <a:off x="4287599" y="3250677"/>
          <a:ext cx="1092269" cy="4513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700" b="1" dirty="0">
              <a:latin typeface="Times New Roman" panose="02020603050405020304" pitchFamily="18" charset="0"/>
              <a:cs typeface="Times New Roman" panose="02020603050405020304" pitchFamily="18" charset="0"/>
            </a:rPr>
            <a:t>Adquisición</a:t>
          </a:r>
          <a:r>
            <a:rPr lang="es-GT" sz="700" b="1" baseline="0" dirty="0">
              <a:latin typeface="Times New Roman" panose="02020603050405020304" pitchFamily="18" charset="0"/>
              <a:cs typeface="Times New Roman" panose="02020603050405020304" pitchFamily="18" charset="0"/>
            </a:rPr>
            <a:t> de equipamiento de oficina</a:t>
          </a:r>
          <a:endParaRPr lang="es-GT" sz="7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0.66445</cdr:x>
      <cdr:y>0.84695</cdr:y>
    </cdr:from>
    <cdr:to>
      <cdr:x>0.81514</cdr:x>
      <cdr:y>1</cdr:y>
    </cdr:to>
    <cdr:sp macro="" textlink="">
      <cdr:nvSpPr>
        <cdr:cNvPr id="8" name="Cuadro de texto 7"/>
        <cdr:cNvSpPr txBox="1"/>
      </cdr:nvSpPr>
      <cdr:spPr>
        <a:xfrm xmlns:a="http://schemas.openxmlformats.org/drawingml/2006/main">
          <a:off x="5456388" y="3135382"/>
          <a:ext cx="1237376" cy="566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GT" sz="800" dirty="0"/>
        </a:p>
        <a:p xmlns:a="http://schemas.openxmlformats.org/drawingml/2006/main">
          <a:r>
            <a:rPr lang="es-GT" sz="700" b="1" dirty="0">
              <a:latin typeface="Times New Roman" panose="02020603050405020304" pitchFamily="18" charset="0"/>
              <a:cs typeface="Times New Roman" panose="02020603050405020304" pitchFamily="18" charset="0"/>
            </a:rPr>
            <a:t>Pago de </a:t>
          </a:r>
          <a:r>
            <a:rPr lang="es-GT" sz="700" b="1" dirty="0" smtClean="0">
              <a:latin typeface="Times New Roman" panose="02020603050405020304" pitchFamily="18" charset="0"/>
              <a:cs typeface="Times New Roman" panose="02020603050405020304" pitchFamily="18" charset="0"/>
            </a:rPr>
            <a:t>indizaciones </a:t>
          </a:r>
          <a:r>
            <a:rPr lang="es-GT" sz="700" b="1" dirty="0">
              <a:latin typeface="Times New Roman" panose="02020603050405020304" pitchFamily="18" charset="0"/>
              <a:cs typeface="Times New Roman" panose="02020603050405020304" pitchFamily="18" charset="0"/>
            </a:rPr>
            <a:t>y vacaciones por retiro</a:t>
          </a:r>
        </a:p>
      </cdr:txBody>
    </cdr:sp>
  </cdr:relSizeAnchor>
  <cdr:relSizeAnchor xmlns:cdr="http://schemas.openxmlformats.org/drawingml/2006/chartDrawing">
    <cdr:from>
      <cdr:x>0.82022</cdr:x>
      <cdr:y>0.87809</cdr:y>
    </cdr:from>
    <cdr:to>
      <cdr:x>0.93946</cdr:x>
      <cdr:y>1</cdr:y>
    </cdr:to>
    <cdr:sp macro="" textlink="">
      <cdr:nvSpPr>
        <cdr:cNvPr id="9" name="Cuadro de texto 8"/>
        <cdr:cNvSpPr txBox="1"/>
      </cdr:nvSpPr>
      <cdr:spPr>
        <a:xfrm xmlns:a="http://schemas.openxmlformats.org/drawingml/2006/main">
          <a:off x="6735520" y="3250677"/>
          <a:ext cx="979176" cy="4513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700" b="1" dirty="0">
              <a:latin typeface="Times New Roman" panose="02020603050405020304" pitchFamily="18" charset="0"/>
              <a:cs typeface="Times New Roman" panose="02020603050405020304" pitchFamily="18" charset="0"/>
            </a:rPr>
            <a:t>Pago</a:t>
          </a:r>
          <a:r>
            <a:rPr lang="es-GT" sz="700" b="1" baseline="0" dirty="0">
              <a:latin typeface="Times New Roman" panose="02020603050405020304" pitchFamily="18" charset="0"/>
              <a:cs typeface="Times New Roman" panose="02020603050405020304" pitchFamily="18" charset="0"/>
            </a:rPr>
            <a:t> de sentencias Judiciales</a:t>
          </a:r>
          <a:endParaRPr lang="es-GT" sz="700" b="1"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21/09/2021</a:t>
            </a:fld>
            <a:endParaRPr lang="es-GT"/>
          </a:p>
        </p:txBody>
      </p:sp>
      <p:sp>
        <p:nvSpPr>
          <p:cNvPr id="4" name="Marcador de pie de página 3">
            <a:extLst>
              <a:ext uri="{FF2B5EF4-FFF2-40B4-BE49-F238E27FC236}">
                <a16:creationId xmlns=""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21/09/2021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04451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26458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12494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41319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09407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36855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19630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63842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21/09/2021</a:t>
            </a:fld>
            <a:endParaRPr lang="es-GT"/>
          </a:p>
        </p:txBody>
      </p:sp>
      <p:sp>
        <p:nvSpPr>
          <p:cNvPr id="5" name="Marcador de pie de página 4">
            <a:extLst>
              <a:ext uri="{FF2B5EF4-FFF2-40B4-BE49-F238E27FC236}">
                <a16:creationId xmlns=""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21/09/2021</a:t>
            </a:fld>
            <a:endParaRPr lang="es-GT"/>
          </a:p>
        </p:txBody>
      </p:sp>
      <p:sp>
        <p:nvSpPr>
          <p:cNvPr id="5" name="Marcador de pie de página 4">
            <a:extLst>
              <a:ext uri="{FF2B5EF4-FFF2-40B4-BE49-F238E27FC236}">
                <a16:creationId xmlns=""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21/09/2021</a:t>
            </a:fld>
            <a:endParaRPr lang="es-GT"/>
          </a:p>
        </p:txBody>
      </p:sp>
      <p:sp>
        <p:nvSpPr>
          <p:cNvPr id="5" name="Marcador de pie de página 4">
            <a:extLst>
              <a:ext uri="{FF2B5EF4-FFF2-40B4-BE49-F238E27FC236}">
                <a16:creationId xmlns=""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21/09/2021</a:t>
            </a:fld>
            <a:endParaRPr lang="es-GT"/>
          </a:p>
        </p:txBody>
      </p:sp>
      <p:sp>
        <p:nvSpPr>
          <p:cNvPr id="6" name="Marcador de pie de página 5">
            <a:extLst>
              <a:ext uri="{FF2B5EF4-FFF2-40B4-BE49-F238E27FC236}">
                <a16:creationId xmlns=""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21/09/2021</a:t>
            </a:fld>
            <a:endParaRPr lang="es-GT"/>
          </a:p>
        </p:txBody>
      </p:sp>
      <p:sp>
        <p:nvSpPr>
          <p:cNvPr id="8" name="Marcador de pie de página 7">
            <a:extLst>
              <a:ext uri="{FF2B5EF4-FFF2-40B4-BE49-F238E27FC236}">
                <a16:creationId xmlns=""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21/09/2021</a:t>
            </a:fld>
            <a:endParaRPr lang="es-GT"/>
          </a:p>
        </p:txBody>
      </p:sp>
      <p:sp>
        <p:nvSpPr>
          <p:cNvPr id="4" name="Marcador de pie de página 3">
            <a:extLst>
              <a:ext uri="{FF2B5EF4-FFF2-40B4-BE49-F238E27FC236}">
                <a16:creationId xmlns=""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21/09/2021</a:t>
            </a:fld>
            <a:endParaRPr lang="es-GT"/>
          </a:p>
        </p:txBody>
      </p:sp>
      <p:sp>
        <p:nvSpPr>
          <p:cNvPr id="3" name="Marcador de pie de página 2">
            <a:extLst>
              <a:ext uri="{FF2B5EF4-FFF2-40B4-BE49-F238E27FC236}">
                <a16:creationId xmlns=""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21/09/2021</a:t>
            </a:fld>
            <a:endParaRPr lang="es-GT"/>
          </a:p>
        </p:txBody>
      </p:sp>
      <p:sp>
        <p:nvSpPr>
          <p:cNvPr id="6" name="Marcador de pie de página 5">
            <a:extLst>
              <a:ext uri="{FF2B5EF4-FFF2-40B4-BE49-F238E27FC236}">
                <a16:creationId xmlns=""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21/09/2021</a:t>
            </a:fld>
            <a:endParaRPr lang="es-GT"/>
          </a:p>
        </p:txBody>
      </p:sp>
      <p:sp>
        <p:nvSpPr>
          <p:cNvPr id="6" name="Marcador de pie de página 5">
            <a:extLst>
              <a:ext uri="{FF2B5EF4-FFF2-40B4-BE49-F238E27FC236}">
                <a16:creationId xmlns=""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21/09/2021</a:t>
            </a:fld>
            <a:endParaRPr lang="es-GT"/>
          </a:p>
        </p:txBody>
      </p:sp>
      <p:sp>
        <p:nvSpPr>
          <p:cNvPr id="5" name="Marcador de pie de página 4">
            <a:extLst>
              <a:ext uri="{FF2B5EF4-FFF2-40B4-BE49-F238E27FC236}">
                <a16:creationId xmlns=""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sz="4000" b="1" dirty="0">
                <a:solidFill>
                  <a:srgbClr val="197BB4"/>
                </a:solidFill>
                <a:latin typeface="Arial" panose="020B0604020202020204" pitchFamily="34" charset="0"/>
                <a:cs typeface="Arial" panose="020B0604020202020204" pitchFamily="34" charset="0"/>
              </a:rPr>
              <a:t>SEGUNDO 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smtClean="0">
                <a:solidFill>
                  <a:srgbClr val="197BB4"/>
                </a:solidFill>
                <a:latin typeface="Arial" panose="020B0604020202020204" pitchFamily="34" charset="0"/>
                <a:cs typeface="Arial" panose="020B0604020202020204" pitchFamily="34" charset="0"/>
              </a:rPr>
              <a:t>“Defensoría de la Mujer Indígena”</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 xmlns:a16="http://schemas.microsoft.com/office/drawing/2014/main" id="{27D8FEA5-E77E-460B-AF83-66BBEF631D74}"/>
              </a:ext>
            </a:extLst>
          </p:cNvPr>
          <p:cNvSpPr txBox="1"/>
          <p:nvPr/>
        </p:nvSpPr>
        <p:spPr>
          <a:xfrm>
            <a:off x="7599439" y="150231"/>
            <a:ext cx="51014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75000"/>
                  </a:schemeClr>
                </a:solidFill>
                <a:latin typeface="Arial" panose="020B0604020202020204" pitchFamily="34" charset="0"/>
                <a:ea typeface="+mj-ea"/>
                <a:cs typeface="Arial" panose="020B0604020202020204" pitchFamily="34" charset="0"/>
              </a:rPr>
              <a:t>MODELO DE PRESENTACIÓN</a:t>
            </a:r>
          </a:p>
        </p:txBody>
      </p:sp>
      <p:pic>
        <p:nvPicPr>
          <p:cNvPr id="4" name="Imagen 3"/>
          <p:cNvPicPr>
            <a:picLocks noChangeAspect="1"/>
          </p:cNvPicPr>
          <p:nvPr/>
        </p:nvPicPr>
        <p:blipFill>
          <a:blip r:embed="rId4"/>
          <a:stretch>
            <a:fillRect/>
          </a:stretch>
        </p:blipFill>
        <p:spPr>
          <a:xfrm>
            <a:off x="5363328" y="5501199"/>
            <a:ext cx="1158340" cy="1089754"/>
          </a:xfrm>
          <a:prstGeom prst="rect">
            <a:avLst/>
          </a:prstGeom>
        </p:spPr>
      </p:pic>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13,499,570.00 </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segundo cuatrimestre 2021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7,478,151.55</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6,021,418.45 </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solidFill>
                  <a:schemeClr val="tx1"/>
                </a:solidFill>
                <a:latin typeface="Arial" panose="020B0604020202020204" pitchFamily="34" charset="0"/>
                <a:cs typeface="Arial" panose="020B0604020202020204" pitchFamily="34" charset="0"/>
              </a:rPr>
              <a:t>Este rubro constituye el </a:t>
            </a:r>
            <a:r>
              <a:rPr lang="es-GT" sz="2400" dirty="0"/>
              <a:t>71</a:t>
            </a:r>
            <a:r>
              <a:rPr lang="es-GT" sz="2400" dirty="0" smtClean="0"/>
              <a:t>% </a:t>
            </a:r>
            <a:r>
              <a:rPr lang="es-GT" sz="2400" b="0" dirty="0" smtClean="0">
                <a:solidFill>
                  <a:schemeClr val="tx1"/>
                </a:solidFill>
                <a:latin typeface="Arial" panose="020B0604020202020204" pitchFamily="34" charset="0"/>
                <a:cs typeface="Arial" panose="020B0604020202020204" pitchFamily="34" charset="0"/>
              </a:rPr>
              <a:t>del </a:t>
            </a:r>
            <a:r>
              <a:rPr lang="es-GT" sz="2400" b="0" dirty="0">
                <a:solidFill>
                  <a:schemeClr val="tx1"/>
                </a:solidFill>
                <a:latin typeface="Arial" panose="020B0604020202020204" pitchFamily="34" charset="0"/>
                <a:cs typeface="Arial" panose="020B0604020202020204" pitchFamily="34" charset="0"/>
              </a:rPr>
              <a:t>total del presupuesto de </a:t>
            </a:r>
            <a:r>
              <a:rPr lang="es-GT" sz="2400" b="0" dirty="0" smtClean="0">
                <a:solidFill>
                  <a:schemeClr val="tx1"/>
                </a:solidFill>
                <a:latin typeface="Arial" panose="020B0604020202020204" pitchFamily="34" charset="0"/>
                <a:cs typeface="Arial" panose="020B0604020202020204" pitchFamily="34" charset="0"/>
              </a:rPr>
              <a:t>la Defensoría de la Mujer Indígena. </a:t>
            </a:r>
            <a:r>
              <a:rPr lang="es-GT" sz="2400" b="0" dirty="0">
                <a:solidFill>
                  <a:schemeClr val="accent1">
                    <a:lumMod val="50000"/>
                  </a:schemeClr>
                </a:solidFill>
                <a:latin typeface="Arial" panose="020B0604020202020204" pitchFamily="34" charset="0"/>
                <a:cs typeface="Arial" panose="020B0604020202020204" pitchFamily="34" charset="0"/>
              </a:rPr>
              <a:t/>
            </a:r>
            <a:br>
              <a:rPr lang="es-GT" sz="2400" b="0" dirty="0">
                <a:solidFill>
                  <a:schemeClr val="accent1">
                    <a:lumMod val="50000"/>
                  </a:schemeClr>
                </a:solidFill>
                <a:latin typeface="Arial" panose="020B0604020202020204" pitchFamily="34" charset="0"/>
                <a:cs typeface="Arial" panose="020B0604020202020204" pitchFamily="34" charset="0"/>
              </a:rPr>
            </a:br>
            <a:endParaRPr lang="es-GT" sz="24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a:t>
            </a:r>
            <a:r>
              <a:rPr lang="es-GT" dirty="0" smtClean="0">
                <a:latin typeface="Arial" panose="020B0604020202020204" pitchFamily="34" charset="0"/>
                <a:cs typeface="Arial" panose="020B0604020202020204" pitchFamily="34" charset="0"/>
              </a:rPr>
              <a:t>LA DEFENSORÍA DE LA MUJER INDÍGENA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230463" y="1458006"/>
            <a:ext cx="7406641" cy="55790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La Defensoría de la Mujer Indígena </a:t>
            </a:r>
            <a:r>
              <a:rPr lang="es-GT" sz="2000" b="0" dirty="0">
                <a:solidFill>
                  <a:schemeClr val="tx1"/>
                </a:solidFill>
                <a:latin typeface="Arial" panose="020B0604020202020204" pitchFamily="34" charset="0"/>
                <a:cs typeface="Arial" panose="020B0604020202020204" pitchFamily="34" charset="0"/>
              </a:rPr>
              <a:t>invierte en la adquisición </a:t>
            </a:r>
            <a:r>
              <a:rPr lang="es-GT" sz="2000" b="0" dirty="0" smtClean="0">
                <a:solidFill>
                  <a:schemeClr val="tx1"/>
                </a:solidFill>
                <a:latin typeface="Arial" panose="020B0604020202020204" pitchFamily="34" charset="0"/>
                <a:cs typeface="Arial" panose="020B0604020202020204" pitchFamily="34" charset="0"/>
              </a:rPr>
              <a:t>de equipo de oficina, </a:t>
            </a:r>
            <a:r>
              <a:rPr lang="es-GT" sz="2000" b="0" dirty="0">
                <a:solidFill>
                  <a:schemeClr val="tx1"/>
                </a:solidFill>
                <a:latin typeface="Arial" panose="020B0604020202020204" pitchFamily="34" charset="0"/>
                <a:cs typeface="Arial" panose="020B0604020202020204" pitchFamily="34" charset="0"/>
              </a:rPr>
              <a:t>licencias y programas para computadoras, entre otros, que </a:t>
            </a:r>
            <a:r>
              <a:rPr lang="es-GT" sz="2000" b="0" dirty="0" smtClean="0">
                <a:solidFill>
                  <a:schemeClr val="tx1"/>
                </a:solidFill>
                <a:latin typeface="Arial" panose="020B0604020202020204" pitchFamily="34" charset="0"/>
                <a:cs typeface="Arial" panose="020B0604020202020204" pitchFamily="34" charset="0"/>
              </a:rPr>
              <a:t>sirven para brindar </a:t>
            </a:r>
            <a:r>
              <a:rPr lang="es-GT" sz="2000" b="0" dirty="0">
                <a:solidFill>
                  <a:schemeClr val="tx1"/>
                </a:solidFill>
                <a:latin typeface="Arial" panose="020B0604020202020204" pitchFamily="34" charset="0"/>
                <a:cs typeface="Arial" panose="020B0604020202020204" pitchFamily="34" charset="0"/>
              </a:rPr>
              <a:t>servicios a</a:t>
            </a:r>
            <a:r>
              <a:rPr lang="es-GT" sz="2000" b="0" dirty="0" smtClean="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la </a:t>
            </a:r>
            <a:r>
              <a:rPr lang="es-GT" sz="2000" b="0" dirty="0" smtClean="0">
                <a:solidFill>
                  <a:schemeClr val="tx1"/>
                </a:solidFill>
                <a:latin typeface="Arial" panose="020B0604020202020204" pitchFamily="34" charset="0"/>
                <a:cs typeface="Arial" panose="020B0604020202020204" pitchFamily="34" charset="0"/>
              </a:rPr>
              <a:t>población guatemalteca.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Durante el </a:t>
            </a:r>
            <a:r>
              <a:rPr lang="es-GT" sz="2000" b="0" dirty="0" smtClean="0">
                <a:solidFill>
                  <a:schemeClr val="tx1"/>
                </a:solidFill>
                <a:latin typeface="Arial" panose="020B0604020202020204" pitchFamily="34" charset="0"/>
                <a:cs typeface="Arial" panose="020B0604020202020204" pitchFamily="34" charset="0"/>
              </a:rPr>
              <a:t>segundo cuatrimestre </a:t>
            </a:r>
            <a:r>
              <a:rPr lang="es-GT" sz="2000" b="0" dirty="0">
                <a:solidFill>
                  <a:schemeClr val="tx1"/>
                </a:solidFill>
                <a:latin typeface="Arial" panose="020B0604020202020204" pitchFamily="34" charset="0"/>
                <a:cs typeface="Arial" panose="020B0604020202020204" pitchFamily="34" charset="0"/>
              </a:rPr>
              <a:t>reportado </a:t>
            </a:r>
            <a:r>
              <a:rPr lang="es-GT" sz="2000" b="0" dirty="0" smtClean="0">
                <a:solidFill>
                  <a:schemeClr val="tx1"/>
                </a:solidFill>
                <a:latin typeface="Arial" panose="020B0604020202020204" pitchFamily="34" charset="0"/>
                <a:cs typeface="Arial" panose="020B0604020202020204" pitchFamily="34" charset="0"/>
              </a:rPr>
              <a:t>destaca </a:t>
            </a:r>
            <a:r>
              <a:rPr lang="es-GT" sz="2000" b="0" dirty="0" smtClean="0">
                <a:solidFill>
                  <a:schemeClr val="tx1"/>
                </a:solidFill>
                <a:latin typeface="Arial" panose="020B0604020202020204" pitchFamily="34" charset="0"/>
                <a:cs typeface="Arial" panose="020B0604020202020204" pitchFamily="34" charset="0"/>
              </a:rPr>
              <a:t>la </a:t>
            </a:r>
            <a:r>
              <a:rPr lang="es-GT" sz="2000" b="0" dirty="0">
                <a:solidFill>
                  <a:schemeClr val="tx1"/>
                </a:solidFill>
                <a:latin typeface="Arial" panose="020B0604020202020204" pitchFamily="34" charset="0"/>
                <a:cs typeface="Arial" panose="020B0604020202020204" pitchFamily="34" charset="0"/>
              </a:rPr>
              <a:t>adquisición </a:t>
            </a:r>
            <a:r>
              <a:rPr lang="es-GT" sz="2000" b="0" dirty="0" smtClean="0">
                <a:solidFill>
                  <a:schemeClr val="tx1"/>
                </a:solidFill>
                <a:latin typeface="Arial" panose="020B0604020202020204" pitchFamily="34" charset="0"/>
                <a:cs typeface="Arial" panose="020B0604020202020204" pitchFamily="34" charset="0"/>
              </a:rPr>
              <a:t>de equipo de oficina.</a:t>
            </a: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La inversión </a:t>
            </a:r>
            <a:r>
              <a:rPr lang="es-GT" sz="1800" b="0" dirty="0" smtClean="0">
                <a:solidFill>
                  <a:schemeClr val="tx1"/>
                </a:solidFill>
                <a:latin typeface="Arial" panose="020B0604020202020204" pitchFamily="34" charset="0"/>
                <a:cs typeface="Arial" panose="020B0604020202020204" pitchFamily="34" charset="0"/>
              </a:rPr>
              <a:t>de la Defensorio de la Mujer Indígena se centra en </a:t>
            </a:r>
            <a:r>
              <a:rPr lang="es-GT" sz="1800" b="0" dirty="0">
                <a:latin typeface="Arial" panose="020B0604020202020204" pitchFamily="34" charset="0"/>
                <a:cs typeface="Arial" panose="020B0604020202020204" pitchFamily="34" charset="0"/>
              </a:rPr>
              <a:t>adquisición de equipamientos de oficinas para renovar y sustituir los equipos </a:t>
            </a:r>
            <a:r>
              <a:rPr lang="es-GT" sz="1800" b="0" dirty="0" smtClean="0">
                <a:latin typeface="Arial" panose="020B0604020202020204" pitchFamily="34" charset="0"/>
                <a:cs typeface="Arial" panose="020B0604020202020204" pitchFamily="34" charset="0"/>
              </a:rPr>
              <a:t>deteriorados</a:t>
            </a:r>
            <a:r>
              <a:rPr lang="es-GT" sz="1800" b="0" dirty="0" smtClean="0">
                <a:solidFill>
                  <a:schemeClr val="tx1"/>
                </a:solidFill>
                <a:latin typeface="Arial" panose="020B0604020202020204" pitchFamily="34" charset="0"/>
                <a:cs typeface="Arial" panose="020B0604020202020204" pitchFamily="34" charset="0"/>
              </a:rPr>
              <a:t>.</a:t>
            </a:r>
            <a:endParaRPr lang="es-GT" sz="18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167,375.00 </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segundo cuatrimestre 2021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20,277.00 </a:t>
            </a:r>
            <a:r>
              <a:rPr lang="es-GT" sz="3600" dirty="0"/>
              <a:t>20,277.00 </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147,098.00</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chemeClr val="tx1"/>
                </a:solidFill>
                <a:latin typeface="Arial" panose="020B0604020202020204" pitchFamily="34" charset="0"/>
                <a:cs typeface="Arial" panose="020B0604020202020204" pitchFamily="34" charset="0"/>
              </a:rPr>
              <a:t>1% </a:t>
            </a:r>
            <a:r>
              <a:rPr lang="es-GT" sz="2200" b="0" dirty="0" smtClean="0">
                <a:solidFill>
                  <a:schemeClr val="tx1"/>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a:t>
            </a:r>
            <a:r>
              <a:rPr lang="es-GT" sz="2200" b="0" dirty="0" smtClean="0">
                <a:solidFill>
                  <a:schemeClr val="tx1"/>
                </a:solidFill>
                <a:latin typeface="Arial" panose="020B0604020202020204" pitchFamily="34" charset="0"/>
                <a:cs typeface="Arial" panose="020B0604020202020204" pitchFamily="34" charset="0"/>
              </a:rPr>
              <a:t>presupuesto.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
            </a:r>
            <a:r>
              <a:rPr lang="es-GT" dirty="0" smtClean="0">
                <a:latin typeface="Arial" panose="020B0604020202020204" pitchFamily="34" charset="0"/>
                <a:cs typeface="Arial" panose="020B0604020202020204" pitchFamily="34" charset="0"/>
              </a:rPr>
              <a:t>ATIENDE </a:t>
            </a:r>
            <a:r>
              <a:rPr lang="es-GT" dirty="0">
                <a:latin typeface="Arial" panose="020B0604020202020204" pitchFamily="34" charset="0"/>
                <a:cs typeface="Arial" panose="020B0604020202020204" pitchFamily="34" charset="0"/>
              </a:rPr>
              <a:t>L</a:t>
            </a:r>
            <a:r>
              <a:rPr lang="es-GT" dirty="0" smtClean="0">
                <a:latin typeface="Arial" panose="020B0604020202020204" pitchFamily="34" charset="0"/>
                <a:cs typeface="Arial" panose="020B0604020202020204" pitchFamily="34" charset="0"/>
              </a:rPr>
              <a:t>A DEFENSORÍA DE LA MUJER INDÍGENA?</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017398" y="1534405"/>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a:t>
            </a:r>
            <a:r>
              <a:rPr lang="es-GT" sz="2000" b="0" dirty="0" smtClean="0">
                <a:solidFill>
                  <a:schemeClr val="tx1"/>
                </a:solidFill>
                <a:latin typeface="Arial" panose="020B0604020202020204" pitchFamily="34" charset="0"/>
                <a:cs typeface="Arial" panose="020B0604020202020204" pitchFamily="34" charset="0"/>
              </a:rPr>
              <a:t>de la Defensoría de la Mujer Indígena, </a:t>
            </a:r>
            <a:r>
              <a:rPr lang="es-GT" sz="2000" b="0" dirty="0">
                <a:solidFill>
                  <a:schemeClr val="tx1"/>
                </a:solidFill>
                <a:latin typeface="Arial" panose="020B0604020202020204" pitchFamily="34" charset="0"/>
                <a:cs typeface="Arial" panose="020B0604020202020204" pitchFamily="34" charset="0"/>
              </a:rPr>
              <a:t>destina su presupuesto a la asistencia en la defensa de los Derechos Humanos, para disminuir los efectos de la violencia y discriminación hacia las mujeres indígenas en Guatemala</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a:t>
            </a:r>
            <a:r>
              <a:rPr lang="es-GT" sz="2000" b="0" dirty="0" smtClean="0">
                <a:solidFill>
                  <a:schemeClr val="tx1"/>
                </a:solidFill>
                <a:latin typeface="Arial" panose="020B0604020202020204" pitchFamily="34" charset="0"/>
                <a:cs typeface="Arial" panose="020B0604020202020204" pitchFamily="34" charset="0"/>
              </a:rPr>
              <a:t>finalidad </a:t>
            </a:r>
            <a:r>
              <a:rPr lang="es-GT" sz="2000" b="0" dirty="0">
                <a:solidFill>
                  <a:schemeClr val="tx1"/>
                </a:solidFill>
                <a:latin typeface="Arial" panose="020B0604020202020204" pitchFamily="34" charset="0"/>
                <a:cs typeface="Arial" panose="020B0604020202020204" pitchFamily="34" charset="0"/>
              </a:rPr>
              <a:t>que </a:t>
            </a:r>
            <a:r>
              <a:rPr lang="es-GT" sz="2000" b="0" dirty="0" smtClean="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atiende es </a:t>
            </a:r>
            <a:r>
              <a:rPr lang="es-GT" sz="2000" b="0" dirty="0" smtClean="0">
                <a:solidFill>
                  <a:schemeClr val="tx1"/>
                </a:solidFill>
                <a:latin typeface="Arial" panose="020B0604020202020204" pitchFamily="34" charset="0"/>
                <a:cs typeface="Arial" panose="020B0604020202020204" pitchFamily="34" charset="0"/>
              </a:rPr>
              <a:t>al </a:t>
            </a:r>
            <a:r>
              <a:rPr lang="es-GT" sz="2000" b="0" dirty="0">
                <a:solidFill>
                  <a:schemeClr val="tx1"/>
                </a:solidFill>
                <a:latin typeface="Arial" panose="020B0604020202020204" pitchFamily="34" charset="0"/>
                <a:cs typeface="Arial" panose="020B0604020202020204" pitchFamily="34" charset="0"/>
              </a:rPr>
              <a:t>orden público y a la seguridad ciudadana, </a:t>
            </a:r>
            <a:r>
              <a:rPr lang="es-GT" sz="2000" b="0" dirty="0" smtClean="0">
                <a:solidFill>
                  <a:schemeClr val="tx1"/>
                </a:solidFill>
                <a:latin typeface="Arial" panose="020B0604020202020204" pitchFamily="34" charset="0"/>
                <a:cs typeface="Arial" panose="020B0604020202020204" pitchFamily="34" charset="0"/>
              </a:rPr>
              <a:t>con </a:t>
            </a:r>
            <a:r>
              <a:rPr lang="es-GT" sz="2000" b="0" dirty="0">
                <a:solidFill>
                  <a:schemeClr val="tx1"/>
                </a:solidFill>
                <a:latin typeface="Arial" panose="020B0604020202020204" pitchFamily="34" charset="0"/>
                <a:cs typeface="Arial" panose="020B0604020202020204" pitchFamily="34" charset="0"/>
              </a:rPr>
              <a:t>un </a:t>
            </a:r>
            <a:r>
              <a:rPr lang="es-GT" sz="2000" b="0" dirty="0" smtClean="0">
                <a:solidFill>
                  <a:schemeClr val="tx1"/>
                </a:solidFill>
                <a:latin typeface="Arial" panose="020B0604020202020204" pitchFamily="34" charset="0"/>
                <a:cs typeface="Arial" panose="020B0604020202020204" pitchFamily="34" charset="0"/>
              </a:rPr>
              <a:t>54% </a:t>
            </a:r>
            <a:r>
              <a:rPr lang="es-GT" sz="2000" b="0" dirty="0">
                <a:solidFill>
                  <a:schemeClr val="tx1"/>
                </a:solidFill>
                <a:latin typeface="Arial" panose="020B0604020202020204" pitchFamily="34" charset="0"/>
                <a:cs typeface="Arial" panose="020B0604020202020204" pitchFamily="34" charset="0"/>
              </a:rPr>
              <a:t>del presupuesto total </a:t>
            </a:r>
            <a:r>
              <a:rPr lang="es-GT" sz="2000" b="0" dirty="0" smtClean="0">
                <a:solidFill>
                  <a:schemeClr val="tx1"/>
                </a:solidFill>
                <a:latin typeface="Arial" panose="020B0604020202020204" pitchFamily="34" charset="0"/>
                <a:cs typeface="Arial" panose="020B0604020202020204" pitchFamily="34" charset="0"/>
              </a:rPr>
              <a:t>de la Defensoría de la Mujer Indígena .</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SEGUNDO CUATRIMESTRE 2021</a:t>
            </a:r>
            <a:endParaRPr lang="es-GT" sz="2800" b="1" dirty="0">
              <a:latin typeface="Arial" panose="020B0604020202020204" pitchFamily="34" charset="0"/>
              <a:cs typeface="Arial" panose="020B0604020202020204" pitchFamily="34" charset="0"/>
            </a:endParaRPr>
          </a:p>
        </p:txBody>
      </p:sp>
      <p:sp>
        <p:nvSpPr>
          <p:cNvPr id="7" name="CuadroTexto 6"/>
          <p:cNvSpPr txBox="1"/>
          <p:nvPr/>
        </p:nvSpPr>
        <p:spPr>
          <a:xfrm>
            <a:off x="10149453" y="6145305"/>
            <a:ext cx="2042547" cy="246221"/>
          </a:xfrm>
          <a:prstGeom prst="rect">
            <a:avLst/>
          </a:prstGeom>
          <a:noFill/>
        </p:spPr>
        <p:txBody>
          <a:bodyPr wrap="none" rtlCol="0">
            <a:spAutoFit/>
          </a:bodyPr>
          <a:lstStyle/>
          <a:p>
            <a:r>
              <a:rPr lang="es-GT" sz="1000" dirty="0">
                <a:latin typeface="Arial" panose="020B0604020202020204" pitchFamily="34" charset="0"/>
                <a:cs typeface="Arial" panose="020B0604020202020204" pitchFamily="34" charset="0"/>
              </a:rPr>
              <a:t>* Cifras en millones de quetzales</a:t>
            </a:r>
          </a:p>
        </p:txBody>
      </p:sp>
      <p:graphicFrame>
        <p:nvGraphicFramePr>
          <p:cNvPr id="6" name="Gráfico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00000000-0008-0000-0400-000002000000}"/>
              </a:ext>
            </a:extLst>
          </p:cNvPr>
          <p:cNvGraphicFramePr/>
          <p:nvPr>
            <p:extLst>
              <p:ext uri="{D42A27DB-BD31-4B8C-83A1-F6EECF244321}">
                <p14:modId xmlns:p14="http://schemas.microsoft.com/office/powerpoint/2010/main" val="3563037824"/>
              </p:ext>
            </p:extLst>
          </p:nvPr>
        </p:nvGraphicFramePr>
        <p:xfrm>
          <a:off x="1789611" y="1660124"/>
          <a:ext cx="8684636" cy="4199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85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SEGUNDO CUATRIMESTRE 2021</a:t>
            </a:r>
          </a:p>
        </p:txBody>
      </p:sp>
    </p:spTree>
    <p:extLst>
      <p:ext uri="{BB962C8B-B14F-4D97-AF65-F5344CB8AC3E}">
        <p14:creationId xmlns:p14="http://schemas.microsoft.com/office/powerpoint/2010/main" val="129706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000" b="1" dirty="0" smtClean="0">
                <a:latin typeface="Arial" panose="020B0604020202020204" pitchFamily="34" charset="0"/>
                <a:cs typeface="Arial" panose="020B0604020202020204" pitchFamily="34" charset="0"/>
              </a:rPr>
              <a:t>            2715 </a:t>
            </a:r>
            <a:r>
              <a:rPr lang="es-GT" sz="2000" b="1" dirty="0" smtClean="0">
                <a:latin typeface="Arial" panose="020B0604020202020204" pitchFamily="34" charset="0"/>
                <a:cs typeface="Arial" panose="020B0604020202020204" pitchFamily="34" charset="0"/>
              </a:rPr>
              <a:t>Atenciones a </a:t>
            </a:r>
            <a:r>
              <a:rPr lang="es-GT" sz="2000" b="1" dirty="0">
                <a:latin typeface="Arial" panose="020B0604020202020204" pitchFamily="34" charset="0"/>
                <a:cs typeface="Arial" panose="020B0604020202020204" pitchFamily="34" charset="0"/>
              </a:rPr>
              <a:t>mujeres indígenas víctimas de </a:t>
            </a:r>
            <a:r>
              <a:rPr lang="es-GT" sz="2000" b="1" dirty="0" smtClean="0">
                <a:latin typeface="Arial" panose="020B0604020202020204" pitchFamily="34" charset="0"/>
                <a:cs typeface="Arial" panose="020B0604020202020204" pitchFamily="34" charset="0"/>
              </a:rPr>
              <a:t>violencia, brindando asesoría</a:t>
            </a:r>
            <a:r>
              <a:rPr lang="es-GT" sz="2000" b="1" dirty="0">
                <a:latin typeface="Arial" panose="020B0604020202020204" pitchFamily="34" charset="0"/>
                <a:cs typeface="Arial" panose="020B0604020202020204" pitchFamily="34" charset="0"/>
              </a:rPr>
              <a:t> </a:t>
            </a:r>
            <a:r>
              <a:rPr lang="es-GT" sz="2000" b="1" dirty="0" smtClean="0">
                <a:latin typeface="Arial" panose="020B0604020202020204" pitchFamily="34" charset="0"/>
                <a:cs typeface="Arial" panose="020B0604020202020204" pitchFamily="34" charset="0"/>
              </a:rPr>
              <a:t>y </a:t>
            </a:r>
            <a:r>
              <a:rPr lang="es-GT" sz="2000" b="1" dirty="0" smtClean="0">
                <a:latin typeface="Arial" panose="020B0604020202020204" pitchFamily="34" charset="0"/>
                <a:cs typeface="Arial" panose="020B0604020202020204" pitchFamily="34" charset="0"/>
              </a:rPr>
              <a:t>   	  	acompañamiento </a:t>
            </a:r>
            <a:r>
              <a:rPr lang="es-GT" sz="2000" b="1" dirty="0" smtClean="0">
                <a:latin typeface="Arial" panose="020B0604020202020204" pitchFamily="34" charset="0"/>
                <a:cs typeface="Arial" panose="020B0604020202020204" pitchFamily="34" charset="0"/>
              </a:rPr>
              <a:t>Jurídico.</a:t>
            </a:r>
            <a:endParaRPr lang="es-GT"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Fuente</a:t>
            </a:r>
            <a:r>
              <a:rPr lang="es-GT" sz="1000" b="1" dirty="0">
                <a:latin typeface="Arial" panose="020B0604020202020204" pitchFamily="34" charset="0"/>
                <a:cs typeface="Arial" panose="020B0604020202020204" pitchFamily="34" charset="0"/>
              </a:rPr>
              <a:t>: </a:t>
            </a:r>
            <a:r>
              <a:rPr lang="es-GT" sz="800" dirty="0" smtClean="0">
                <a:latin typeface="Arial" panose="020B0604020202020204" pitchFamily="34" charset="0"/>
                <a:cs typeface="Arial" panose="020B0604020202020204" pitchFamily="34" charset="0"/>
              </a:rPr>
              <a:t>(propia </a:t>
            </a:r>
            <a:r>
              <a:rPr lang="es-GT" sz="800" dirty="0">
                <a:latin typeface="Arial" panose="020B0604020202020204" pitchFamily="34" charset="0"/>
                <a:cs typeface="Arial" panose="020B0604020202020204" pitchFamily="34" charset="0"/>
              </a:rPr>
              <a:t>con datos de la Defensoría de la </a:t>
            </a:r>
            <a:r>
              <a:rPr lang="es-GT" sz="800" dirty="0" smtClean="0">
                <a:latin typeface="Arial" panose="020B0604020202020204" pitchFamily="34" charset="0"/>
                <a:cs typeface="Arial" panose="020B0604020202020204" pitchFamily="34" charset="0"/>
              </a:rPr>
              <a:t>Mujer Indígena) </a:t>
            </a:r>
            <a:endParaRPr lang="es-GT" sz="8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smtClean="0">
                <a:latin typeface="Arial" panose="020B0604020202020204" pitchFamily="34" charset="0"/>
                <a:cs typeface="Arial" panose="020B0604020202020204" pitchFamily="34" charset="0"/>
              </a:rPr>
              <a:t>Principales Resultados y Avances del área Jurídica </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219418"/>
            <a:ext cx="6922621" cy="41788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900" b="1" dirty="0" smtClean="0">
                <a:latin typeface="Arial" panose="020B0604020202020204" pitchFamily="34" charset="0"/>
                <a:cs typeface="Arial" panose="020B0604020202020204" pitchFamily="34" charset="0"/>
              </a:rPr>
              <a:t>Aspectos presupuestarios</a:t>
            </a:r>
          </a:p>
          <a:p>
            <a:pPr marL="342900" indent="-342900">
              <a:buAutoNum type="alphaLcPeriod"/>
            </a:pPr>
            <a:r>
              <a:rPr lang="es-GT" sz="1900" dirty="0" smtClean="0">
                <a:latin typeface="Arial" panose="020B0604020202020204" pitchFamily="34" charset="0"/>
                <a:cs typeface="Arial" panose="020B0604020202020204" pitchFamily="34" charset="0"/>
              </a:rPr>
              <a:t>Presupuesto vigente: Q 2, 992,227.00</a:t>
            </a:r>
          </a:p>
          <a:p>
            <a:pPr marL="342900" indent="-342900">
              <a:buAutoNum type="alphaLcPeriod"/>
            </a:pPr>
            <a:r>
              <a:rPr lang="es-GT" sz="1900" dirty="0" smtClean="0">
                <a:latin typeface="Arial" panose="020B0604020202020204" pitchFamily="34" charset="0"/>
                <a:cs typeface="Arial" panose="020B0604020202020204" pitchFamily="34" charset="0"/>
              </a:rPr>
              <a:t>Presupuesto ejecutado Q. 1 477,464.25</a:t>
            </a:r>
          </a:p>
          <a:p>
            <a:pPr marL="342900" indent="-342900">
              <a:buAutoNum type="alphaLcPeriod"/>
            </a:pPr>
            <a:r>
              <a:rPr lang="es-GT" sz="1900" dirty="0" smtClean="0">
                <a:latin typeface="Arial" panose="020B0604020202020204" pitchFamily="34" charset="0"/>
                <a:cs typeface="Arial" panose="020B0604020202020204" pitchFamily="34" charset="0"/>
              </a:rPr>
              <a:t>Fuente de financiamiento: 11 del Estado de Guatemala</a:t>
            </a:r>
          </a:p>
          <a:p>
            <a:pPr marL="342900" indent="-342900">
              <a:buAutoNum type="alphaLcPeriod"/>
            </a:pPr>
            <a:endParaRPr lang="es-GT" sz="1900" dirty="0" smtClean="0">
              <a:latin typeface="Arial" panose="020B0604020202020204" pitchFamily="34" charset="0"/>
              <a:cs typeface="Arial" panose="020B0604020202020204" pitchFamily="34" charset="0"/>
            </a:endParaRPr>
          </a:p>
          <a:p>
            <a:pPr marL="0" indent="0">
              <a:buNone/>
            </a:pPr>
            <a:r>
              <a:rPr lang="es-GT" sz="1900" b="1" dirty="0" smtClean="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900" dirty="0" smtClean="0">
                <a:latin typeface="Arial" panose="020B0604020202020204" pitchFamily="34" charset="0"/>
                <a:cs typeface="Arial" panose="020B0604020202020204" pitchFamily="34" charset="0"/>
              </a:rPr>
              <a:t>Programa: 60</a:t>
            </a:r>
          </a:p>
          <a:p>
            <a:pPr marL="457200" indent="-457200" algn="just">
              <a:buAutoNum type="alphaLcPeriod"/>
            </a:pPr>
            <a:r>
              <a:rPr lang="es-GT" sz="1900" dirty="0" smtClean="0">
                <a:latin typeface="Arial" panose="020B0604020202020204" pitchFamily="34" charset="0"/>
                <a:cs typeface="Arial" panose="020B0604020202020204" pitchFamily="34" charset="0"/>
              </a:rPr>
              <a:t>Meta: 2588</a:t>
            </a:r>
          </a:p>
          <a:p>
            <a:pPr marL="457200" indent="-457200" algn="just">
              <a:buAutoNum type="alphaLcPeriod"/>
            </a:pPr>
            <a:r>
              <a:rPr lang="es-GT" sz="1900" dirty="0" smtClean="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900" dirty="0" smtClean="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900" dirty="0" smtClean="0">
                <a:latin typeface="Arial" panose="020B0604020202020204" pitchFamily="34" charset="0"/>
                <a:cs typeface="Arial" panose="020B0604020202020204" pitchFamily="34" charset="0"/>
              </a:rPr>
              <a:t>Plazo de ejecución: de enero a agosto.</a:t>
            </a:r>
            <a:endParaRPr lang="es-GT" sz="1900" dirty="0">
              <a:latin typeface="Arial" panose="020B0604020202020204" pitchFamily="34" charset="0"/>
              <a:cs typeface="Arial" panose="020B0604020202020204" pitchFamily="34" charset="0"/>
            </a:endParaRPr>
          </a:p>
        </p:txBody>
      </p:sp>
      <p:pic>
        <p:nvPicPr>
          <p:cNvPr id="8" name="Imagen 7"/>
          <p:cNvPicPr/>
          <p:nvPr/>
        </p:nvPicPr>
        <p:blipFill>
          <a:blip r:embed="rId4" cstate="print">
            <a:extLst>
              <a:ext uri="{28A0092B-C50C-407E-A947-70E740481C1C}">
                <a14:useLocalDpi xmlns:a14="http://schemas.microsoft.com/office/drawing/2010/main" val="0"/>
              </a:ext>
            </a:extLst>
          </a:blip>
          <a:stretch>
            <a:fillRect/>
          </a:stretch>
        </p:blipFill>
        <p:spPr>
          <a:xfrm>
            <a:off x="655714" y="2459115"/>
            <a:ext cx="3552302" cy="2672178"/>
          </a:xfrm>
          <a:prstGeom prst="rect">
            <a:avLst/>
          </a:prstGeom>
        </p:spPr>
      </p:pic>
    </p:spTree>
    <p:extLst>
      <p:ext uri="{BB962C8B-B14F-4D97-AF65-F5344CB8AC3E}">
        <p14:creationId xmlns:p14="http://schemas.microsoft.com/office/powerpoint/2010/main" val="291707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smtClean="0">
                <a:latin typeface="Arial" panose="020B0604020202020204" pitchFamily="34" charset="0"/>
                <a:cs typeface="Arial" panose="020B0604020202020204" pitchFamily="34" charset="0"/>
              </a:rPr>
              <a:t>2518 Atenciones, a </a:t>
            </a:r>
            <a:r>
              <a:rPr lang="es-GT" sz="1800" b="1" dirty="0">
                <a:latin typeface="Arial" panose="020B0604020202020204" pitchFamily="34" charset="0"/>
                <a:cs typeface="Arial" panose="020B0604020202020204" pitchFamily="34" charset="0"/>
              </a:rPr>
              <a:t>mujeres indígenas víctimas de violencia, brindando </a:t>
            </a:r>
            <a:r>
              <a:rPr lang="es-GT" sz="1800" b="1" dirty="0" smtClean="0">
                <a:latin typeface="Arial" panose="020B0604020202020204" pitchFamily="34" charset="0"/>
                <a:cs typeface="Arial" panose="020B0604020202020204" pitchFamily="34" charset="0"/>
              </a:rPr>
              <a:t>asesoría, acompañamiento y gestiones sociales. </a:t>
            </a:r>
            <a:r>
              <a:rPr lang="es-GT" dirty="0" smtClean="0"/>
              <a:t> </a:t>
            </a: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smtClean="0">
              <a:latin typeface="Arial" panose="020B0604020202020204" pitchFamily="34" charset="0"/>
              <a:cs typeface="Arial" panose="020B0604020202020204" pitchFamily="34" charset="0"/>
            </a:endParaRPr>
          </a:p>
          <a:p>
            <a:pPr marL="0" indent="0">
              <a:buNone/>
            </a:pPr>
            <a:r>
              <a:rPr lang="es-GT" sz="800" b="1" dirty="0" smtClean="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Fuente</a:t>
            </a:r>
            <a:r>
              <a:rPr lang="es-GT" sz="1000" b="1" dirty="0">
                <a:latin typeface="Arial" panose="020B0604020202020204" pitchFamily="34" charset="0"/>
                <a:cs typeface="Arial" panose="020B0604020202020204" pitchFamily="34" charset="0"/>
              </a:rPr>
              <a:t>: </a:t>
            </a:r>
            <a:r>
              <a:rPr lang="es-GT" sz="800" dirty="0">
                <a:latin typeface="Arial" panose="020B0604020202020204" pitchFamily="34" charset="0"/>
                <a:cs typeface="Arial" panose="020B0604020202020204" pitchFamily="34" charset="0"/>
              </a:rPr>
              <a:t>(propia con datos de la Defensoría de la Mujer Indígena)</a:t>
            </a: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smtClean="0">
                <a:latin typeface="Arial" panose="020B0604020202020204" pitchFamily="34" charset="0"/>
                <a:cs typeface="Arial" panose="020B0604020202020204" pitchFamily="34" charset="0"/>
              </a:rPr>
              <a:t>Principales Resultados y Avances del área Social </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900" b="1" dirty="0" smtClean="0">
                <a:latin typeface="Arial" panose="020B0604020202020204" pitchFamily="34" charset="0"/>
                <a:cs typeface="Arial" panose="020B0604020202020204" pitchFamily="34" charset="0"/>
              </a:rPr>
              <a:t>Aspectos presupuestarios</a:t>
            </a:r>
          </a:p>
          <a:p>
            <a:pPr marL="342900" indent="-342900">
              <a:buAutoNum type="alphaLcPeriod"/>
            </a:pPr>
            <a:r>
              <a:rPr lang="es-GT" sz="1900" dirty="0" smtClean="0">
                <a:latin typeface="Arial" panose="020B0604020202020204" pitchFamily="34" charset="0"/>
                <a:cs typeface="Arial" panose="020B0604020202020204" pitchFamily="34" charset="0"/>
              </a:rPr>
              <a:t>Presupuesto vigente: Q 2, 337,034.00 </a:t>
            </a:r>
          </a:p>
          <a:p>
            <a:pPr marL="342900" indent="-342900">
              <a:buAutoNum type="alphaLcPeriod"/>
            </a:pPr>
            <a:r>
              <a:rPr lang="es-GT" sz="1900" dirty="0" smtClean="0">
                <a:latin typeface="Arial" panose="020B0604020202020204" pitchFamily="34" charset="0"/>
                <a:cs typeface="Arial" panose="020B0604020202020204" pitchFamily="34" charset="0"/>
              </a:rPr>
              <a:t>Presupuesto ejecutado: Q. 1, 397,293.93</a:t>
            </a:r>
          </a:p>
          <a:p>
            <a:pPr marL="342900" indent="-342900">
              <a:buAutoNum type="alphaLcPeriod"/>
            </a:pPr>
            <a:r>
              <a:rPr lang="es-GT" sz="1900" dirty="0" smtClean="0">
                <a:latin typeface="Arial" panose="020B0604020202020204" pitchFamily="34" charset="0"/>
                <a:cs typeface="Arial" panose="020B0604020202020204" pitchFamily="34" charset="0"/>
              </a:rPr>
              <a:t>Fuente de financiamiento: 11 del Estado de Guatemala </a:t>
            </a:r>
          </a:p>
          <a:p>
            <a:pPr marL="342900" indent="-342900">
              <a:buAutoNum type="alphaLcPeriod"/>
            </a:pPr>
            <a:endParaRPr lang="es-GT" sz="1900" dirty="0" smtClean="0">
              <a:latin typeface="Arial" panose="020B0604020202020204" pitchFamily="34" charset="0"/>
              <a:cs typeface="Arial" panose="020B0604020202020204" pitchFamily="34" charset="0"/>
            </a:endParaRPr>
          </a:p>
          <a:p>
            <a:pPr marL="0" indent="0">
              <a:buNone/>
            </a:pPr>
            <a:r>
              <a:rPr lang="es-GT" sz="1900" b="1" dirty="0" smtClean="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900" dirty="0" smtClean="0">
                <a:latin typeface="Arial" panose="020B0604020202020204" pitchFamily="34" charset="0"/>
                <a:cs typeface="Arial" panose="020B0604020202020204" pitchFamily="34" charset="0"/>
              </a:rPr>
              <a:t>Programa: 60</a:t>
            </a:r>
          </a:p>
          <a:p>
            <a:pPr marL="457200" indent="-457200" algn="just">
              <a:buAutoNum type="alphaLcPeriod"/>
            </a:pPr>
            <a:r>
              <a:rPr lang="es-GT" sz="1900" dirty="0" smtClean="0">
                <a:latin typeface="Arial" panose="020B0604020202020204" pitchFamily="34" charset="0"/>
                <a:cs typeface="Arial" panose="020B0604020202020204" pitchFamily="34" charset="0"/>
              </a:rPr>
              <a:t>Meta:</a:t>
            </a:r>
          </a:p>
          <a:p>
            <a:pPr marL="457200" indent="-457200" algn="just">
              <a:buAutoNum type="alphaLcPeriod"/>
            </a:pPr>
            <a:r>
              <a:rPr lang="es-GT" sz="1900" dirty="0" smtClean="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900" dirty="0" smtClean="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900" dirty="0" smtClean="0">
                <a:latin typeface="Arial" panose="020B0604020202020204" pitchFamily="34" charset="0"/>
                <a:cs typeface="Arial" panose="020B0604020202020204" pitchFamily="34" charset="0"/>
              </a:rPr>
              <a:t>Plazo de ejecución: de enero a agosto.</a:t>
            </a:r>
            <a:endParaRPr lang="es-GT" sz="1900" dirty="0">
              <a:latin typeface="Arial" panose="020B0604020202020204" pitchFamily="34" charset="0"/>
              <a:cs typeface="Arial" panose="020B0604020202020204" pitchFamily="34" charset="0"/>
            </a:endParaRPr>
          </a:p>
        </p:txBody>
      </p:sp>
      <p:pic>
        <p:nvPicPr>
          <p:cNvPr id="7" name="Imagen 6" descr="C:\Users\asocoy.DEMI0\Downloads\foto 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720" y="2517415"/>
            <a:ext cx="2178050" cy="2799715"/>
          </a:xfrm>
          <a:prstGeom prst="rect">
            <a:avLst/>
          </a:prstGeom>
          <a:noFill/>
          <a:ln>
            <a:noFill/>
          </a:ln>
        </p:spPr>
      </p:pic>
    </p:spTree>
    <p:extLst>
      <p:ext uri="{BB962C8B-B14F-4D97-AF65-F5344CB8AC3E}">
        <p14:creationId xmlns:p14="http://schemas.microsoft.com/office/powerpoint/2010/main" val="131077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smtClean="0">
                <a:latin typeface="Arial" panose="020B0604020202020204" pitchFamily="34" charset="0"/>
                <a:cs typeface="Arial" panose="020B0604020202020204" pitchFamily="34" charset="0"/>
              </a:rPr>
              <a:t>1300 Atenciones</a:t>
            </a:r>
            <a:r>
              <a:rPr lang="es-GT" sz="1800" b="1" dirty="0">
                <a:latin typeface="Arial" panose="020B0604020202020204" pitchFamily="34" charset="0"/>
                <a:cs typeface="Arial" panose="020B0604020202020204" pitchFamily="34" charset="0"/>
              </a:rPr>
              <a:t>, a mujeres indígenas víctimas de violencia, brindando </a:t>
            </a:r>
            <a:r>
              <a:rPr lang="es-GT" sz="1800" b="1" dirty="0" smtClean="0">
                <a:latin typeface="Arial" panose="020B0604020202020204" pitchFamily="34" charset="0"/>
                <a:cs typeface="Arial" panose="020B0604020202020204" pitchFamily="34" charset="0"/>
              </a:rPr>
              <a:t>asesoría</a:t>
            </a:r>
            <a:r>
              <a:rPr lang="es-GT" sz="1800" b="1" dirty="0">
                <a:latin typeface="Arial" panose="020B0604020202020204" pitchFamily="34" charset="0"/>
                <a:cs typeface="Arial" panose="020B0604020202020204" pitchFamily="34" charset="0"/>
              </a:rPr>
              <a:t> </a:t>
            </a:r>
            <a:r>
              <a:rPr lang="es-GT" sz="1800" b="1" dirty="0" smtClean="0">
                <a:latin typeface="Arial" panose="020B0604020202020204" pitchFamily="34" charset="0"/>
                <a:cs typeface="Arial" panose="020B0604020202020204" pitchFamily="34" charset="0"/>
              </a:rPr>
              <a:t>psicológica con pertinencia cultural. </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p>
          <a:p>
            <a:pPr marL="0" indent="0">
              <a:buNone/>
            </a:pPr>
            <a:r>
              <a:rPr lang="es-GT" sz="1000" b="1" dirty="0" smtClean="0">
                <a:latin typeface="Arial" panose="020B0604020202020204" pitchFamily="34" charset="0"/>
                <a:cs typeface="Arial" panose="020B0604020202020204" pitchFamily="34" charset="0"/>
              </a:rPr>
              <a:t>                    </a:t>
            </a:r>
            <a:r>
              <a:rPr lang="es-GT" sz="1100" b="1" dirty="0" smtClean="0">
                <a:latin typeface="Arial" panose="020B0604020202020204" pitchFamily="34" charset="0"/>
                <a:cs typeface="Arial" panose="020B0604020202020204" pitchFamily="34" charset="0"/>
              </a:rPr>
              <a:t>Fuente</a:t>
            </a:r>
            <a:r>
              <a:rPr lang="es-GT" sz="1100" b="1" dirty="0">
                <a:latin typeface="Arial" panose="020B0604020202020204" pitchFamily="34" charset="0"/>
                <a:cs typeface="Arial" panose="020B0604020202020204" pitchFamily="34" charset="0"/>
              </a:rPr>
              <a:t>: </a:t>
            </a:r>
            <a:r>
              <a:rPr lang="es-GT" sz="1100" dirty="0">
                <a:latin typeface="Arial" panose="020B0604020202020204" pitchFamily="34" charset="0"/>
                <a:cs typeface="Arial" panose="020B0604020202020204" pitchFamily="34" charset="0"/>
              </a:rPr>
              <a:t>(</a:t>
            </a:r>
            <a:r>
              <a:rPr lang="es-GT" sz="800" dirty="0">
                <a:latin typeface="Arial" panose="020B0604020202020204" pitchFamily="34" charset="0"/>
                <a:cs typeface="Arial" panose="020B0604020202020204" pitchFamily="34" charset="0"/>
              </a:rPr>
              <a:t>propia con datos de la Defensoría de la Mujer Indígena)</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smtClean="0">
                <a:latin typeface="Arial" panose="020B0604020202020204" pitchFamily="34" charset="0"/>
                <a:cs typeface="Arial" panose="020B0604020202020204" pitchFamily="34" charset="0"/>
              </a:rPr>
              <a:t>Principales Resultados y Avances del área Psicológica </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smtClean="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1, 554,186.00</a:t>
            </a:r>
            <a:r>
              <a:rPr lang="es-GT" sz="1800" dirty="0" smtClean="0">
                <a:latin typeface="Arial" panose="020B0604020202020204" pitchFamily="34" charset="0"/>
                <a:cs typeface="Arial" panose="020B0604020202020204" pitchFamily="34" charset="0"/>
              </a:rPr>
              <a:t> </a:t>
            </a:r>
          </a:p>
          <a:p>
            <a:pPr marL="342900" indent="-342900">
              <a:buAutoNum type="alphaLcPeriod"/>
            </a:pPr>
            <a:r>
              <a:rPr lang="es-GT" sz="1800" dirty="0" smtClean="0">
                <a:latin typeface="Arial" panose="020B0604020202020204" pitchFamily="34" charset="0"/>
                <a:cs typeface="Arial" panose="020B0604020202020204" pitchFamily="34" charset="0"/>
              </a:rPr>
              <a:t>Presupuesto ejecutado: </a:t>
            </a:r>
            <a:r>
              <a:rPr lang="es-GT" sz="1800" dirty="0">
                <a:latin typeface="Arial" panose="020B0604020202020204" pitchFamily="34" charset="0"/>
                <a:cs typeface="Arial" panose="020B0604020202020204" pitchFamily="34" charset="0"/>
              </a:rPr>
              <a:t>Q. 896,730.56</a:t>
            </a:r>
            <a:endParaRPr lang="es-GT" sz="1800" dirty="0" smtClean="0">
              <a:latin typeface="Arial" panose="020B0604020202020204" pitchFamily="34" charset="0"/>
              <a:cs typeface="Arial" panose="020B0604020202020204" pitchFamily="34" charset="0"/>
            </a:endParaRPr>
          </a:p>
          <a:p>
            <a:pPr marL="342900" indent="-342900">
              <a:buAutoNum type="alphaLcPeriod"/>
            </a:pPr>
            <a:r>
              <a:rPr lang="es-GT" sz="1800" dirty="0" smtClean="0">
                <a:latin typeface="Arial" panose="020B0604020202020204" pitchFamily="34" charset="0"/>
                <a:cs typeface="Arial" panose="020B0604020202020204" pitchFamily="34" charset="0"/>
              </a:rPr>
              <a:t>Fuente de financiamiento: 11 del Estado de Guatemala </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Programa: 60</a:t>
            </a:r>
          </a:p>
          <a:p>
            <a:pPr marL="457200" indent="-457200" algn="just">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692</a:t>
            </a:r>
            <a:endParaRPr lang="es-GT" sz="1800" dirty="0">
              <a:latin typeface="Arial" panose="020B0604020202020204" pitchFamily="34" charset="0"/>
              <a:cs typeface="Arial" panose="020B0604020202020204" pitchFamily="34" charset="0"/>
            </a:endParaRPr>
          </a:p>
          <a:p>
            <a:pPr marL="457200" indent="-457200" algn="just">
              <a:buAutoNum type="alphaLcPeriod"/>
            </a:pPr>
            <a:r>
              <a:rPr lang="es-GT" sz="1800"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 agosto.</a:t>
            </a:r>
          </a:p>
        </p:txBody>
      </p:sp>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818" y="2442099"/>
            <a:ext cx="2933500" cy="2325210"/>
          </a:xfrm>
          <a:prstGeom prst="rect">
            <a:avLst/>
          </a:prstGeom>
          <a:noFill/>
          <a:ln>
            <a:noFill/>
          </a:ln>
        </p:spPr>
      </p:pic>
    </p:spTree>
    <p:extLst>
      <p:ext uri="{BB962C8B-B14F-4D97-AF65-F5344CB8AC3E}">
        <p14:creationId xmlns:p14="http://schemas.microsoft.com/office/powerpoint/2010/main" val="375596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a:latin typeface="Arial" panose="020B0604020202020204" pitchFamily="34" charset="0"/>
                <a:cs typeface="Arial" panose="020B0604020202020204" pitchFamily="34" charset="0"/>
              </a:rPr>
              <a:t>3519 </a:t>
            </a:r>
            <a:r>
              <a:rPr lang="es-GT" sz="1800" b="1" dirty="0" smtClean="0">
                <a:latin typeface="Arial" panose="020B0604020202020204" pitchFamily="34" charset="0"/>
                <a:cs typeface="Arial" panose="020B0604020202020204" pitchFamily="34" charset="0"/>
              </a:rPr>
              <a:t>Atenciones gratuitas </a:t>
            </a:r>
            <a:r>
              <a:rPr lang="es-GT" sz="1800" b="1" dirty="0">
                <a:latin typeface="Arial" panose="020B0604020202020204" pitchFamily="34" charset="0"/>
                <a:cs typeface="Arial" panose="020B0604020202020204" pitchFamily="34" charset="0"/>
              </a:rPr>
              <a:t>a las mujeres víctimas de violencia, a través del centro de llamadas 1529. </a:t>
            </a:r>
            <a:endParaRPr lang="es-GT" sz="1800"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r>
              <a:rPr lang="es-GT" sz="1400" b="1" dirty="0">
                <a:latin typeface="Arial" panose="020B0604020202020204" pitchFamily="34" charset="0"/>
                <a:cs typeface="Arial" panose="020B0604020202020204" pitchFamily="34" charset="0"/>
              </a:rPr>
              <a:t>Fuente: </a:t>
            </a:r>
            <a:r>
              <a:rPr lang="es-GT" sz="1400" dirty="0">
                <a:latin typeface="Arial" panose="020B0604020202020204" pitchFamily="34" charset="0"/>
                <a:cs typeface="Arial" panose="020B0604020202020204" pitchFamily="34" charset="0"/>
              </a:rPr>
              <a:t>(</a:t>
            </a:r>
            <a:r>
              <a:rPr lang="es-GT" sz="1000" dirty="0">
                <a:latin typeface="Arial" panose="020B0604020202020204" pitchFamily="34" charset="0"/>
                <a:cs typeface="Arial" panose="020B0604020202020204" pitchFamily="34" charset="0"/>
              </a:rPr>
              <a:t>propia con datos de la Defensoría de la Mujer Indígena)</a:t>
            </a:r>
            <a:endParaRPr lang="es-GT" sz="11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smtClean="0">
                <a:latin typeface="Arial" panose="020B0604020202020204" pitchFamily="34" charset="0"/>
                <a:cs typeface="Arial" panose="020B0604020202020204" pitchFamily="34" charset="0"/>
              </a:rPr>
              <a:t>Principales Resultados y Avances del Centro de Llamadas 1529</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4747207" y="242929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 agosto.</a:t>
            </a:r>
          </a:p>
        </p:txBody>
      </p:sp>
      <p:pic>
        <p:nvPicPr>
          <p:cNvPr id="7" name="Imagen 6" descr="C:\Users\jchivalan\Desktop\FOTOGRAFIAS DEMI\03-FOTO DEMI 2020\FOTOS INAGURACIOIN CENTRO DE LLAMADAS 07-09-2020\IMG_219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325" y="2539013"/>
            <a:ext cx="3750057" cy="2369444"/>
          </a:xfrm>
          <a:prstGeom prst="rect">
            <a:avLst/>
          </a:prstGeom>
          <a:noFill/>
          <a:ln>
            <a:noFill/>
          </a:ln>
        </p:spPr>
      </p:pic>
    </p:spTree>
    <p:extLst>
      <p:ext uri="{BB962C8B-B14F-4D97-AF65-F5344CB8AC3E}">
        <p14:creationId xmlns:p14="http://schemas.microsoft.com/office/powerpoint/2010/main" val="315775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smtClean="0">
                <a:latin typeface="Arial" panose="020B0604020202020204" pitchFamily="34" charset="0"/>
                <a:cs typeface="Arial" panose="020B0604020202020204" pitchFamily="34" charset="0"/>
              </a:rPr>
              <a:t>Principales Funciones de la                          Defensoría de la Mujer Indígena</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92500" lnSpcReduction="10000"/>
          </a:bodyPr>
          <a:lstStyle/>
          <a:p>
            <a:pPr marL="457200" lvl="1" indent="0">
              <a:lnSpc>
                <a:spcPct val="150000"/>
              </a:lnSpc>
              <a:buNone/>
            </a:pPr>
            <a:r>
              <a:rPr lang="es-GT" sz="2600" dirty="0">
                <a:latin typeface="Arial" panose="020B0604020202020204" pitchFamily="34" charset="0"/>
                <a:cs typeface="Arial" panose="020B0604020202020204" pitchFamily="34" charset="0"/>
              </a:rPr>
              <a:t>De conformidad con las normas que regulan su funcionamiento, las principales funciones </a:t>
            </a:r>
            <a:r>
              <a:rPr lang="es-GT" sz="2600" dirty="0" smtClean="0">
                <a:latin typeface="Arial" panose="020B0604020202020204" pitchFamily="34" charset="0"/>
                <a:cs typeface="Arial" panose="020B0604020202020204" pitchFamily="34" charset="0"/>
              </a:rPr>
              <a:t>de la </a:t>
            </a:r>
            <a:r>
              <a:rPr lang="es-GT" sz="2600" dirty="0">
                <a:latin typeface="Arial" panose="020B0604020202020204" pitchFamily="34" charset="0"/>
                <a:cs typeface="Arial" panose="020B0604020202020204" pitchFamily="34" charset="0"/>
              </a:rPr>
              <a:t>Defensoría de la Mujer Indígena </a:t>
            </a:r>
            <a:r>
              <a:rPr lang="es-GT" sz="2600" dirty="0" smtClean="0">
                <a:latin typeface="Arial" panose="020B0604020202020204" pitchFamily="34" charset="0"/>
                <a:cs typeface="Arial" panose="020B0604020202020204" pitchFamily="34" charset="0"/>
              </a:rPr>
              <a:t> son:</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A</a:t>
            </a:r>
            <a:r>
              <a:rPr lang="es-GT" sz="2600" dirty="0" smtClean="0">
                <a:latin typeface="Arial" panose="020B0604020202020204" pitchFamily="34" charset="0"/>
                <a:cs typeface="Arial" panose="020B0604020202020204" pitchFamily="34" charset="0"/>
              </a:rPr>
              <a:t>tender </a:t>
            </a:r>
            <a:r>
              <a:rPr lang="es-GT" sz="2600" dirty="0">
                <a:latin typeface="Arial" panose="020B0604020202020204" pitchFamily="34" charset="0"/>
                <a:cs typeface="Arial" panose="020B0604020202020204" pitchFamily="34" charset="0"/>
              </a:rPr>
              <a:t>las particularidades situaciones de </a:t>
            </a:r>
            <a:r>
              <a:rPr lang="es-GT" sz="2600" dirty="0" smtClean="0">
                <a:latin typeface="Arial" panose="020B0604020202020204" pitchFamily="34" charset="0"/>
                <a:cs typeface="Arial" panose="020B0604020202020204" pitchFamily="34" charset="0"/>
              </a:rPr>
              <a:t>vulnerabilidad,                     indefensión y discriminación de </a:t>
            </a:r>
            <a:r>
              <a:rPr lang="es-GT" sz="2600" dirty="0">
                <a:latin typeface="Arial" panose="020B0604020202020204" pitchFamily="34" charset="0"/>
                <a:cs typeface="Arial" panose="020B0604020202020204" pitchFamily="34" charset="0"/>
              </a:rPr>
              <a:t>la mujer </a:t>
            </a:r>
            <a:r>
              <a:rPr lang="es-GT" sz="2600" dirty="0" smtClean="0">
                <a:latin typeface="Arial" panose="020B0604020202020204" pitchFamily="34" charset="0"/>
                <a:cs typeface="Arial" panose="020B0604020202020204" pitchFamily="34" charset="0"/>
              </a:rPr>
              <a:t>indígena.</a:t>
            </a:r>
            <a:endParaRPr lang="es-GT" sz="26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2600" dirty="0" smtClean="0">
                <a:latin typeface="Arial" panose="020B0604020202020204" pitchFamily="34" charset="0"/>
                <a:cs typeface="Arial" panose="020B0604020202020204" pitchFamily="34" charset="0"/>
              </a:rPr>
              <a:t>Promover Acciones de Defensa del ejercicio de sus Derechos.</a:t>
            </a:r>
            <a:endParaRPr lang="es-GT" sz="2600" dirty="0">
              <a:latin typeface="Arial" panose="020B0604020202020204" pitchFamily="34" charset="0"/>
              <a:cs typeface="Arial" panose="020B0604020202020204" pitchFamily="34" charset="0"/>
            </a:endParaRP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smtClean="0">
                <a:latin typeface="Arial" panose="020B0604020202020204" pitchFamily="34" charset="0"/>
                <a:cs typeface="Arial" panose="020B0604020202020204" pitchFamily="34" charset="0"/>
              </a:rPr>
              <a:t>1666 personas informadas y </a:t>
            </a:r>
            <a:r>
              <a:rPr lang="es-GT" sz="1800" b="1" dirty="0">
                <a:latin typeface="Arial" panose="020B0604020202020204" pitchFamily="34" charset="0"/>
                <a:cs typeface="Arial" panose="020B0604020202020204" pitchFamily="34" charset="0"/>
              </a:rPr>
              <a:t>capacitadas, </a:t>
            </a:r>
            <a:r>
              <a:rPr lang="es-GT" sz="1800" b="1" dirty="0" smtClean="0">
                <a:latin typeface="Arial" panose="020B0604020202020204" pitchFamily="34" charset="0"/>
                <a:cs typeface="Arial" panose="020B0604020202020204" pitchFamily="34" charset="0"/>
              </a:rPr>
              <a:t>mediante la realización de </a:t>
            </a:r>
            <a:r>
              <a:rPr lang="es-GT" sz="1800" b="1" dirty="0">
                <a:latin typeface="Arial" panose="020B0604020202020204" pitchFamily="34" charset="0"/>
                <a:cs typeface="Arial" panose="020B0604020202020204" pitchFamily="34" charset="0"/>
              </a:rPr>
              <a:t>cursos virtuales, conferencias y charlas informativas. </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p>
          <a:p>
            <a:pPr marL="0" indent="0">
              <a:buNone/>
            </a:pPr>
            <a:r>
              <a:rPr lang="es-GT" sz="1000" b="1" dirty="0" smtClean="0">
                <a:latin typeface="Arial" panose="020B0604020202020204" pitchFamily="34" charset="0"/>
                <a:cs typeface="Arial" panose="020B0604020202020204" pitchFamily="34" charset="0"/>
              </a:rPr>
              <a:t>                    </a:t>
            </a:r>
            <a:r>
              <a:rPr lang="es-GT" sz="1100" b="1" dirty="0" smtClean="0">
                <a:latin typeface="Arial" panose="020B0604020202020204" pitchFamily="34" charset="0"/>
                <a:cs typeface="Arial" panose="020B0604020202020204" pitchFamily="34" charset="0"/>
              </a:rPr>
              <a:t>Fuente</a:t>
            </a:r>
            <a:r>
              <a:rPr lang="es-GT" sz="1100" b="1" dirty="0">
                <a:latin typeface="Arial" panose="020B0604020202020204" pitchFamily="34" charset="0"/>
                <a:cs typeface="Arial" panose="020B0604020202020204" pitchFamily="34" charset="0"/>
              </a:rPr>
              <a:t>: </a:t>
            </a:r>
            <a:r>
              <a:rPr lang="es-GT" sz="1100" dirty="0">
                <a:latin typeface="Arial" panose="020B0604020202020204" pitchFamily="34" charset="0"/>
                <a:cs typeface="Arial" panose="020B0604020202020204" pitchFamily="34" charset="0"/>
              </a:rPr>
              <a:t>(</a:t>
            </a:r>
            <a:r>
              <a:rPr lang="es-GT" sz="800" dirty="0">
                <a:latin typeface="Arial" panose="020B0604020202020204" pitchFamily="34" charset="0"/>
                <a:cs typeface="Arial" panose="020B0604020202020204" pitchFamily="34" charset="0"/>
              </a:rPr>
              <a:t>propia con datos de la Defensoría de la Mujer Indígena)</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 </a:t>
            </a:r>
            <a:r>
              <a:rPr lang="es-GT" sz="2800" dirty="0" smtClean="0">
                <a:latin typeface="Arial" panose="020B0604020202020204" pitchFamily="34" charset="0"/>
                <a:cs typeface="Arial" panose="020B0604020202020204" pitchFamily="34" charset="0"/>
              </a:rPr>
              <a:t>de Prevención </a:t>
            </a:r>
            <a:r>
              <a:rPr lang="es-GT" sz="2800" dirty="0">
                <a:latin typeface="Arial" panose="020B0604020202020204" pitchFamily="34" charset="0"/>
                <a:cs typeface="Arial" panose="020B0604020202020204" pitchFamily="34" charset="0"/>
              </a:rPr>
              <a:t>de la </a:t>
            </a:r>
            <a:r>
              <a:rPr lang="es-GT" sz="2800" dirty="0" smtClean="0">
                <a:latin typeface="Arial" panose="020B0604020202020204" pitchFamily="34" charset="0"/>
                <a:cs typeface="Arial" panose="020B0604020202020204" pitchFamily="34" charset="0"/>
              </a:rPr>
              <a:t>violencia</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smtClean="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396,008.00 </a:t>
            </a:r>
            <a:endParaRPr lang="es-GT" sz="1800" dirty="0" smtClean="0">
              <a:latin typeface="Arial" panose="020B0604020202020204" pitchFamily="34" charset="0"/>
              <a:cs typeface="Arial" panose="020B0604020202020204" pitchFamily="34" charset="0"/>
            </a:endParaRPr>
          </a:p>
          <a:p>
            <a:pPr marL="342900" indent="-342900">
              <a:buAutoNum type="alphaLcPeriod"/>
            </a:pPr>
            <a:r>
              <a:rPr lang="es-GT" sz="1800" dirty="0" smtClean="0">
                <a:latin typeface="Arial" panose="020B0604020202020204" pitchFamily="34" charset="0"/>
                <a:cs typeface="Arial" panose="020B0604020202020204" pitchFamily="34" charset="0"/>
              </a:rPr>
              <a:t>Presupuesto ejecutado</a:t>
            </a:r>
            <a:r>
              <a:rPr lang="es-GT" sz="1800" dirty="0">
                <a:latin typeface="Arial" panose="020B0604020202020204" pitchFamily="34" charset="0"/>
                <a:cs typeface="Arial" panose="020B0604020202020204" pitchFamily="34" charset="0"/>
              </a:rPr>
              <a:t>: Q. 278,834.00</a:t>
            </a:r>
            <a:endParaRPr lang="es-GT" sz="1800" dirty="0" smtClean="0">
              <a:latin typeface="Arial" panose="020B0604020202020204" pitchFamily="34" charset="0"/>
              <a:cs typeface="Arial" panose="020B0604020202020204" pitchFamily="34" charset="0"/>
            </a:endParaRPr>
          </a:p>
          <a:p>
            <a:pPr marL="342900" indent="-342900">
              <a:buAutoNum type="alphaLcPeriod"/>
            </a:pPr>
            <a:r>
              <a:rPr lang="es-GT" sz="1800" dirty="0" smtClean="0">
                <a:latin typeface="Arial" panose="020B0604020202020204" pitchFamily="34" charset="0"/>
                <a:cs typeface="Arial" panose="020B0604020202020204" pitchFamily="34" charset="0"/>
              </a:rPr>
              <a:t>Fuente de financiamiento: 11 del Estado de Guatemala </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Programa: 60</a:t>
            </a:r>
          </a:p>
          <a:p>
            <a:pPr marL="457200" indent="-457200" algn="just">
              <a:buAutoNum type="alphaLcPeriod"/>
            </a:pPr>
            <a:r>
              <a:rPr lang="es-GT" sz="1800" dirty="0" smtClean="0">
                <a:latin typeface="Arial" panose="020B0604020202020204" pitchFamily="34" charset="0"/>
                <a:cs typeface="Arial" panose="020B0604020202020204" pitchFamily="34" charset="0"/>
              </a:rPr>
              <a:t>Población beneficiada: </a:t>
            </a:r>
            <a:r>
              <a:rPr lang="es-GT" sz="1800" dirty="0">
                <a:latin typeface="Arial" panose="020B0604020202020204" pitchFamily="34" charset="0"/>
                <a:cs typeface="Arial" panose="020B0604020202020204" pitchFamily="34" charset="0"/>
              </a:rPr>
              <a:t>Mujeres Indígenas </a:t>
            </a:r>
          </a:p>
          <a:p>
            <a:pPr marL="457200" indent="-457200" algn="just">
              <a:buFont typeface="Arial" panose="020B0604020202020204" pitchFamily="34" charset="0"/>
              <a:buAutoNum type="alphaLcPeriod"/>
            </a:pPr>
            <a:r>
              <a:rPr lang="es-GT" sz="1800" dirty="0" smtClean="0">
                <a:latin typeface="Arial" panose="020B0604020202020204" pitchFamily="34" charset="0"/>
                <a:cs typeface="Arial" panose="020B0604020202020204" pitchFamily="34" charset="0"/>
              </a:rPr>
              <a:t>Ubicación </a:t>
            </a:r>
            <a:r>
              <a:rPr lang="es-GT" sz="1800" dirty="0">
                <a:latin typeface="Arial" panose="020B0604020202020204" pitchFamily="34" charset="0"/>
                <a:cs typeface="Arial" panose="020B0604020202020204" pitchFamily="34" charset="0"/>
              </a:rPr>
              <a:t>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 agosto.</a:t>
            </a:r>
          </a:p>
        </p:txBody>
      </p:sp>
      <p:pic>
        <p:nvPicPr>
          <p:cNvPr id="7" name="Imagen 6" descr="C:\Users\Rbalan\Desktop\205883599_4462635183756124_2462257296683251256_n.jpg"/>
          <p:cNvPicPr/>
          <p:nvPr/>
        </p:nvPicPr>
        <p:blipFill rotWithShape="1">
          <a:blip r:embed="rId4" cstate="print">
            <a:extLst>
              <a:ext uri="{28A0092B-C50C-407E-A947-70E740481C1C}">
                <a14:useLocalDpi xmlns:a14="http://schemas.microsoft.com/office/drawing/2010/main" val="0"/>
              </a:ext>
            </a:extLst>
          </a:blip>
          <a:srcRect l="1" r="-2331" b="44249"/>
          <a:stretch/>
        </p:blipFill>
        <p:spPr bwMode="auto">
          <a:xfrm>
            <a:off x="890299" y="2566390"/>
            <a:ext cx="3397615" cy="22808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2270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71999" y="1533796"/>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cuatrimestre reportado permiten establecer que la ejecución del presupuesto se caracterizó principalmente  </a:t>
            </a:r>
            <a:r>
              <a:rPr lang="es-GT" sz="2000" b="0" dirty="0" smtClean="0">
                <a:solidFill>
                  <a:schemeClr val="tx1"/>
                </a:solidFill>
                <a:latin typeface="Arial" panose="020B0604020202020204" pitchFamily="34" charset="0"/>
                <a:cs typeface="Arial" panose="020B0604020202020204" pitchFamily="34" charset="0"/>
              </a:rPr>
              <a:t>en la </a:t>
            </a:r>
            <a:r>
              <a:rPr lang="es-GT" sz="2000" b="0" dirty="0">
                <a:solidFill>
                  <a:schemeClr val="tx1"/>
                </a:solidFill>
                <a:latin typeface="Arial" panose="020B0604020202020204" pitchFamily="34" charset="0"/>
                <a:cs typeface="Arial" panose="020B0604020202020204" pitchFamily="34" charset="0"/>
              </a:rPr>
              <a:t>ejecución presupuestaria de gastos </a:t>
            </a:r>
            <a:r>
              <a:rPr lang="es-GT" sz="2000" b="0" dirty="0" smtClean="0">
                <a:solidFill>
                  <a:schemeClr val="tx1"/>
                </a:solidFill>
                <a:latin typeface="Arial" panose="020B0604020202020204" pitchFamily="34" charset="0"/>
                <a:cs typeface="Arial" panose="020B0604020202020204" pitchFamily="34" charset="0"/>
              </a:rPr>
              <a:t>por servicios </a:t>
            </a:r>
            <a:r>
              <a:rPr lang="es-GT" sz="2000" b="0" dirty="0">
                <a:solidFill>
                  <a:schemeClr val="tx1"/>
                </a:solidFill>
                <a:latin typeface="Arial" panose="020B0604020202020204" pitchFamily="34" charset="0"/>
                <a:cs typeface="Arial" panose="020B0604020202020204" pitchFamily="34" charset="0"/>
              </a:rPr>
              <a:t>de personal permanente 011 y contrataciones de personal temporal 029 y </a:t>
            </a:r>
            <a:r>
              <a:rPr lang="es-GT" sz="2000" b="0" dirty="0" smtClean="0">
                <a:solidFill>
                  <a:schemeClr val="tx1"/>
                </a:solidFill>
                <a:latin typeface="Arial" panose="020B0604020202020204" pitchFamily="34" charset="0"/>
                <a:cs typeface="Arial" panose="020B0604020202020204" pitchFamily="34" charset="0"/>
              </a:rPr>
              <a:t>183, </a:t>
            </a:r>
            <a:r>
              <a:rPr lang="es-GT" sz="2000" b="0" dirty="0">
                <a:solidFill>
                  <a:schemeClr val="tx1"/>
                </a:solidFill>
                <a:latin typeface="Arial" panose="020B0604020202020204" pitchFamily="34" charset="0"/>
                <a:cs typeface="Arial" panose="020B0604020202020204" pitchFamily="34" charset="0"/>
              </a:rPr>
              <a:t>así como compra de </a:t>
            </a:r>
            <a:r>
              <a:rPr lang="es-GT" sz="2000" b="0" dirty="0" smtClean="0">
                <a:solidFill>
                  <a:schemeClr val="tx1"/>
                </a:solidFill>
                <a:latin typeface="Arial" panose="020B0604020202020204" pitchFamily="34" charset="0"/>
                <a:cs typeface="Arial" panose="020B0604020202020204" pitchFamily="34" charset="0"/>
              </a:rPr>
              <a:t>equipo, materiales </a:t>
            </a:r>
            <a:r>
              <a:rPr lang="es-GT" sz="2000" b="0" dirty="0">
                <a:solidFill>
                  <a:schemeClr val="tx1"/>
                </a:solidFill>
                <a:latin typeface="Arial" panose="020B0604020202020204" pitchFamily="34" charset="0"/>
                <a:cs typeface="Arial" panose="020B0604020202020204" pitchFamily="34" charset="0"/>
              </a:rPr>
              <a:t>y </a:t>
            </a:r>
            <a:r>
              <a:rPr lang="es-GT" sz="2000" b="0" dirty="0" smtClean="0">
                <a:solidFill>
                  <a:schemeClr val="tx1"/>
                </a:solidFill>
                <a:latin typeface="Arial" panose="020B0604020202020204" pitchFamily="34" charset="0"/>
                <a:cs typeface="Arial" panose="020B0604020202020204" pitchFamily="34" charset="0"/>
              </a:rPr>
              <a:t>suministros, servicios </a:t>
            </a:r>
            <a:r>
              <a:rPr lang="es-GT" sz="2000" b="0" dirty="0">
                <a:solidFill>
                  <a:schemeClr val="tx1"/>
                </a:solidFill>
                <a:latin typeface="Arial" panose="020B0604020202020204" pitchFamily="34" charset="0"/>
                <a:cs typeface="Arial" panose="020B0604020202020204" pitchFamily="34" charset="0"/>
              </a:rPr>
              <a:t>básicos, arrendamientos, mantenimiento de equipos, indemnizaciones al personal y  vacaciones pagadas por </a:t>
            </a:r>
            <a:r>
              <a:rPr lang="es-GT" sz="2000" b="0" dirty="0" smtClean="0">
                <a:solidFill>
                  <a:schemeClr val="tx1"/>
                </a:solidFill>
                <a:latin typeface="Arial" panose="020B0604020202020204" pitchFamily="34" charset="0"/>
                <a:cs typeface="Arial" panose="020B0604020202020204" pitchFamily="34" charset="0"/>
              </a:rPr>
              <a:t>retiro y Sentencias Judiciales . </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Se espera que en los </a:t>
            </a:r>
            <a:r>
              <a:rPr lang="es-GT" sz="1800" b="0" dirty="0" smtClean="0">
                <a:solidFill>
                  <a:schemeClr val="tx1"/>
                </a:solidFill>
                <a:latin typeface="Arial" panose="020B0604020202020204" pitchFamily="34" charset="0"/>
                <a:cs typeface="Arial" panose="020B0604020202020204" pitchFamily="34" charset="0"/>
              </a:rPr>
              <a:t>siguiente cuatrimestre, la Defensoría de la Mujer Indígena, cumpla con la ejecución del presupuesto asignado para el año 2021.</a:t>
            </a:r>
          </a:p>
        </p:txBody>
      </p:sp>
    </p:spTree>
    <p:extLst>
      <p:ext uri="{BB962C8B-B14F-4D97-AF65-F5344CB8AC3E}">
        <p14:creationId xmlns:p14="http://schemas.microsoft.com/office/powerpoint/2010/main" val="404255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3840860" y="1750163"/>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La Política General de Gobierno (</a:t>
            </a:r>
            <a:r>
              <a:rPr lang="es-GT" sz="2000" b="0" dirty="0" err="1">
                <a:solidFill>
                  <a:schemeClr val="tx1"/>
                </a:solidFill>
                <a:latin typeface="Arial" panose="020B0604020202020204" pitchFamily="34" charset="0"/>
                <a:cs typeface="Arial" panose="020B0604020202020204" pitchFamily="34" charset="0"/>
              </a:rPr>
              <a:t>PGG</a:t>
            </a:r>
            <a:r>
              <a:rPr lang="es-GT" sz="20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La Defensoría de la Mujer Indígena, </a:t>
            </a:r>
            <a:r>
              <a:rPr lang="es-GT" sz="2000" b="0" dirty="0">
                <a:solidFill>
                  <a:schemeClr val="tx1"/>
                </a:solidFill>
                <a:latin typeface="Arial" panose="020B0604020202020204" pitchFamily="34" charset="0"/>
                <a:cs typeface="Arial" panose="020B0604020202020204" pitchFamily="34" charset="0"/>
              </a:rPr>
              <a:t>durante el cuatrimestre reportado colaboró con el cumplimiento de la PGG mediante </a:t>
            </a:r>
            <a:r>
              <a:rPr lang="es-GT" sz="2000" b="0" dirty="0" smtClean="0">
                <a:solidFill>
                  <a:schemeClr val="tx1"/>
                </a:solidFill>
                <a:latin typeface="Arial" panose="020B0604020202020204" pitchFamily="34" charset="0"/>
                <a:cs typeface="Arial" panose="020B0604020202020204" pitchFamily="34" charset="0"/>
              </a:rPr>
              <a:t>acciones para la erradicación de la pobreza y extrema pobreza en búsqueda de mejores oportunidades para las mujeres indígenas en Guatemala. Contribuyendo a la posibilidad de acceder a los bienes y servicios indispensables para su desarrollo y satisfacción de sus necesidades básicas. </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260316"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800" b="0" dirty="0" smtClean="0">
                <a:solidFill>
                  <a:schemeClr val="tx1"/>
                </a:solidFill>
                <a:latin typeface="Arial" panose="020B0604020202020204" pitchFamily="34" charset="0"/>
                <a:cs typeface="Arial" panose="020B0604020202020204" pitchFamily="34" charset="0"/>
              </a:rPr>
              <a:t>Durante el ejercicio fiscal 2021, la Defensoría de la Mujer indígena</a:t>
            </a:r>
            <a:r>
              <a:rPr lang="es-GT" sz="1600" b="0" dirty="0" smtClean="0">
                <a:solidFill>
                  <a:schemeClr val="tx1"/>
                </a:solidFill>
                <a:latin typeface="Arial" panose="020B0604020202020204" pitchFamily="34" charset="0"/>
                <a:cs typeface="Arial" panose="020B0604020202020204" pitchFamily="34" charset="0"/>
              </a:rPr>
              <a:t>, </a:t>
            </a:r>
            <a:r>
              <a:rPr lang="es-GT" sz="1800" b="0" dirty="0" smtClean="0">
                <a:solidFill>
                  <a:schemeClr val="tx1"/>
                </a:solidFill>
                <a:latin typeface="Arial" panose="020B0604020202020204" pitchFamily="34" charset="0"/>
                <a:cs typeface="Arial" panose="020B0604020202020204" pitchFamily="34" charset="0"/>
              </a:rPr>
              <a:t>contribuyó </a:t>
            </a:r>
            <a:r>
              <a:rPr lang="es-GT" sz="1800" b="0" dirty="0">
                <a:solidFill>
                  <a:schemeClr val="tx1"/>
                </a:solidFill>
                <a:latin typeface="Arial" panose="020B0604020202020204" pitchFamily="34" charset="0"/>
                <a:cs typeface="Arial" panose="020B0604020202020204" pitchFamily="34" charset="0"/>
              </a:rPr>
              <a:t>con </a:t>
            </a:r>
            <a:r>
              <a:rPr lang="es-GT" sz="1800" b="0" dirty="0" smtClean="0">
                <a:solidFill>
                  <a:schemeClr val="tx1"/>
                </a:solidFill>
                <a:latin typeface="Arial" panose="020B0604020202020204" pitchFamily="34" charset="0"/>
                <a:cs typeface="Arial" panose="020B0604020202020204" pitchFamily="34" charset="0"/>
              </a:rPr>
              <a:t>el pilar 2  Desarrollo Social</a:t>
            </a:r>
            <a:r>
              <a:rPr lang="es-GT" sz="1600" b="0" dirty="0" smtClean="0">
                <a:solidFill>
                  <a:schemeClr val="tx1"/>
                </a:solidFill>
                <a:latin typeface="Arial" panose="020B0604020202020204" pitchFamily="34" charset="0"/>
                <a:cs typeface="Arial" panose="020B0604020202020204" pitchFamily="34" charset="0"/>
              </a:rPr>
              <a:t>. </a:t>
            </a:r>
            <a:endParaRPr lang="es-GT" sz="160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769271" y="940237"/>
            <a:ext cx="9723628"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342900" lvl="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En </a:t>
            </a:r>
            <a:r>
              <a:rPr lang="es-GT" sz="1800" b="0" dirty="0">
                <a:latin typeface="Arial" panose="020B0604020202020204" pitchFamily="34" charset="0"/>
                <a:cs typeface="Arial" panose="020B0604020202020204" pitchFamily="34" charset="0"/>
              </a:rPr>
              <a:t>coordinación con el Centro Carter durante el segundo cuatrimestre, se llevaron a cabo capacitaciones, para personal técnico y administrativo de la Defensoría de la Mujer Indígena, referente al Derecho al Acceso a la información pública. </a:t>
            </a:r>
            <a:endParaRPr lang="es-GT" sz="1800" b="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En </a:t>
            </a:r>
            <a:r>
              <a:rPr lang="es-GT" sz="1800" b="0" dirty="0">
                <a:latin typeface="Arial" panose="020B0604020202020204" pitchFamily="34" charset="0"/>
                <a:cs typeface="Arial" panose="020B0604020202020204" pitchFamily="34" charset="0"/>
              </a:rPr>
              <a:t>coordinación con la Oficina Nacional de Servicio Civil (ONSEC), se realizó verificación y comparecencia en materia de recursos humanos en la sede central y distintas sedes regionales de la Defensoría de la Mujer Indígena.    </a:t>
            </a:r>
            <a:endParaRPr lang="es-GT" sz="1800" b="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Se </a:t>
            </a:r>
            <a:r>
              <a:rPr lang="es-GT" sz="1800" b="0" dirty="0">
                <a:latin typeface="Arial" panose="020B0604020202020204" pitchFamily="34" charset="0"/>
                <a:cs typeface="Arial" panose="020B0604020202020204" pitchFamily="34" charset="0"/>
              </a:rPr>
              <a:t>dio cumplimiento a Sentencias Judiciales. </a:t>
            </a:r>
            <a:endParaRPr lang="es-GT" sz="1800" b="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En </a:t>
            </a:r>
            <a:r>
              <a:rPr lang="es-GT" sz="1800" b="0" dirty="0">
                <a:latin typeface="Arial" panose="020B0604020202020204" pitchFamily="34" charset="0"/>
                <a:cs typeface="Arial" panose="020B0604020202020204" pitchFamily="34" charset="0"/>
              </a:rPr>
              <a:t>coordinación con la Contraloría General de Cuentas, durante el segundo cuatrimestre, se contó con la participación de personal de la Defensoría de la Mujer Indígena, en diversas capacitaciones. </a:t>
            </a:r>
            <a:endParaRPr lang="es-GT" sz="1800" b="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s-GT" sz="1800" b="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GT" sz="1800" b="0" dirty="0">
                <a:latin typeface="Arial" panose="020B0604020202020204" pitchFamily="34" charset="0"/>
                <a:cs typeface="Arial" panose="020B0604020202020204" pitchFamily="34" charset="0"/>
              </a:rPr>
              <a:t>Realización de talleres dirigido a las Directoras Municipales de la Mujer, sobre “Fortalecimiento de capacidades en el marco del desarrollo económico”.   Desarrollado en 2 módulos del manual de “Desarrollo Empresarial para emprendedoras y Productores” del Proyecto Tejiendo Oportunidades, facilitado por CARE Guatemala. </a:t>
            </a:r>
          </a:p>
          <a:p>
            <a:pPr marL="342900" lvl="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lvl="0" algn="just"/>
            <a:r>
              <a:rPr lang="es-GT" sz="2000" dirty="0" smtClean="0"/>
              <a:t> </a:t>
            </a:r>
            <a:endParaRPr lang="es-GT" sz="2000" dirty="0"/>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79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866926" y="870012"/>
            <a:ext cx="9723628" cy="547083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Participación </a:t>
            </a:r>
            <a:r>
              <a:rPr lang="es-GT" sz="1800" b="0" dirty="0">
                <a:latin typeface="Arial" panose="020B0604020202020204" pitchFamily="34" charset="0"/>
                <a:cs typeface="Arial" panose="020B0604020202020204" pitchFamily="34" charset="0"/>
              </a:rPr>
              <a:t>de la Defensoría de la Mujer indígena, en la segunda fase de la campaña nada justifica la violencia  contra las mujeres en Guatemala, implementada por PNUD a través del proyecto regional </a:t>
            </a:r>
            <a:r>
              <a:rPr lang="es-GT" sz="1800" b="0" dirty="0" err="1">
                <a:latin typeface="Arial" panose="020B0604020202020204" pitchFamily="34" charset="0"/>
                <a:cs typeface="Arial" panose="020B0604020202020204" pitchFamily="34" charset="0"/>
              </a:rPr>
              <a:t>Infosegura</a:t>
            </a:r>
            <a:r>
              <a:rPr lang="es-GT" sz="1800" b="0" dirty="0">
                <a:latin typeface="Arial" panose="020B0604020202020204" pitchFamily="34" charset="0"/>
                <a:cs typeface="Arial" panose="020B0604020202020204" pitchFamily="34" charset="0"/>
              </a:rPr>
              <a:t>. </a:t>
            </a:r>
            <a:endParaRPr lang="es-GT" sz="1800" b="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Firma </a:t>
            </a:r>
            <a:r>
              <a:rPr lang="es-GT" sz="1800" b="0" dirty="0">
                <a:latin typeface="Arial" panose="020B0604020202020204" pitchFamily="34" charset="0"/>
                <a:cs typeface="Arial" panose="020B0604020202020204" pitchFamily="34" charset="0"/>
              </a:rPr>
              <a:t>de memorándum de entendimiento entre UNFPA y  la Defensoría de la Mujer indígena, para impulsar la agenda de desarrollo sostenible, fortaleciendo la cooperación y facilitar la colaboración entre las partes en áreas de interés común</a:t>
            </a:r>
            <a:r>
              <a:rPr lang="es-GT" sz="1800" b="0" dirty="0" smtClean="0">
                <a:latin typeface="Arial" panose="020B0604020202020204" pitchFamily="34" charset="0"/>
                <a:cs typeface="Arial" panose="020B0604020202020204" pitchFamily="34" charset="0"/>
              </a:rPr>
              <a:t>.</a:t>
            </a:r>
          </a:p>
          <a:p>
            <a:pPr algn="just"/>
            <a:r>
              <a:rPr lang="es-GT" sz="1800" b="0" dirty="0" smtClean="0">
                <a:latin typeface="Arial" panose="020B0604020202020204" pitchFamily="34" charset="0"/>
                <a:cs typeface="Arial" panose="020B0604020202020204" pitchFamily="34" charset="0"/>
              </a:rPr>
              <a:t>  </a:t>
            </a: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En </a:t>
            </a:r>
            <a:r>
              <a:rPr lang="es-GT" sz="1800" b="0" dirty="0">
                <a:latin typeface="Arial" panose="020B0604020202020204" pitchFamily="34" charset="0"/>
                <a:cs typeface="Arial" panose="020B0604020202020204" pitchFamily="34" charset="0"/>
              </a:rPr>
              <a:t>coordinación con ALFAGUAT, ADEHGUA y PDH, se crearon alianzas para promover estrategias de desarrollo a favor de la población vulnerable en materia de Derechos Humanos. </a:t>
            </a:r>
            <a:endParaRPr lang="es-GT" sz="1800" b="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Participación </a:t>
            </a:r>
            <a:r>
              <a:rPr lang="es-GT" sz="1800" b="0" dirty="0">
                <a:latin typeface="Arial" panose="020B0604020202020204" pitchFamily="34" charset="0"/>
                <a:cs typeface="Arial" panose="020B0604020202020204" pitchFamily="34" charset="0"/>
              </a:rPr>
              <a:t>en actividad realizada por ACNUR, con el objetivo de conocer el proceso relacionados con la Articulación Interinstitucional de Fortalecimiento para la Identificación y Resguardo de Personas con Necesidades de Protección Internacional. </a:t>
            </a:r>
            <a:endParaRPr lang="es-GT" sz="1800" b="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GT" sz="1800" b="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Gestión </a:t>
            </a:r>
            <a:r>
              <a:rPr lang="es-GT" sz="1800" b="0" dirty="0">
                <a:latin typeface="Arial" panose="020B0604020202020204" pitchFamily="34" charset="0"/>
                <a:cs typeface="Arial" panose="020B0604020202020204" pitchFamily="34" charset="0"/>
              </a:rPr>
              <a:t>y coordinación con las Fundaciones “Iniciativa Civil para la Democracia” (INCIDE) de Alta Verapaz y la Fundación Centro de Paz Bárbara Ford de Santa Cruz del Quiché, para el financiamiento de certificaciones de nacimientos, certificaciones de matrimonio en beneficio de las usuarias de la DEMI, ante el RENAP para el seguimiento de sus casos, en los departamentos de Alta Verapaz. </a:t>
            </a:r>
            <a:endParaRPr lang="es-GT" sz="1800" b="0" dirty="0" smtClean="0">
              <a:latin typeface="Arial" panose="020B0604020202020204" pitchFamily="34" charset="0"/>
              <a:cs typeface="Arial" panose="020B0604020202020204" pitchFamily="34" charset="0"/>
            </a:endParaRPr>
          </a:p>
          <a:p>
            <a:pPr lvl="0" algn="just"/>
            <a:r>
              <a:rPr lang="es-GT" sz="2000" dirty="0" smtClean="0"/>
              <a:t> </a:t>
            </a:r>
            <a:endParaRPr lang="es-GT" sz="2000" dirty="0"/>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866926" y="1102093"/>
            <a:ext cx="9723628"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En </a:t>
            </a:r>
            <a:r>
              <a:rPr lang="es-GT" sz="1800" b="0" dirty="0">
                <a:latin typeface="Arial" panose="020B0604020202020204" pitchFamily="34" charset="0"/>
                <a:cs typeface="Arial" panose="020B0604020202020204" pitchFamily="34" charset="0"/>
              </a:rPr>
              <a:t>coordinación con la Fundación Progresar Se realizaron Talleres de sensibilización al personal de la Fundación en los cuales se abordaron temas: El que hacer de la DEMI, Que es la Violencia y sus manifestaciones, Los Derechos de las Mujeres Indígenas</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Alianzas </a:t>
            </a:r>
            <a:r>
              <a:rPr lang="es-GT" sz="1800" b="0" dirty="0">
                <a:latin typeface="Arial" panose="020B0604020202020204" pitchFamily="34" charset="0"/>
                <a:cs typeface="Arial" panose="020B0604020202020204" pitchFamily="34" charset="0"/>
              </a:rPr>
              <a:t>con el  proyecto de ADIY y FUDI en la sede regional del departamento de Chimaltenango en beneficio de mujeres del en marco a la prevención de la Violencia y empoderamiento económico</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Participación </a:t>
            </a:r>
            <a:r>
              <a:rPr lang="es-GT" sz="1800" b="0" dirty="0">
                <a:latin typeface="Arial" panose="020B0604020202020204" pitchFamily="34" charset="0"/>
                <a:cs typeface="Arial" panose="020B0604020202020204" pitchFamily="34" charset="0"/>
              </a:rPr>
              <a:t>conjunta con la Fundación PROPAZ, en conversatorios sobre los temas de Género, Violencia Intrafamiliar y Juventudes, dirigido a actores de sociedad civil, Estado y sector privado, con el apoyo de USAID</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Seguimiento </a:t>
            </a:r>
            <a:r>
              <a:rPr lang="es-GT" sz="1800" b="0" dirty="0">
                <a:latin typeface="Arial" panose="020B0604020202020204" pitchFamily="34" charset="0"/>
                <a:cs typeface="Arial" panose="020B0604020202020204" pitchFamily="34" charset="0"/>
              </a:rPr>
              <a:t>a la Implementación del Proyecto CERF en Huehuetenango, en el empoderamiento y acceso de las mujeres a mecanismos de protección, atención y redes de apoyo, en los 8 municipios priorizados del Departamento de Huehuetenango, coordinando acciones con las directoras municipales de la mujer</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Incidencia </a:t>
            </a:r>
            <a:r>
              <a:rPr lang="es-GT" sz="1800" b="0" dirty="0">
                <a:latin typeface="Arial" panose="020B0604020202020204" pitchFamily="34" charset="0"/>
                <a:cs typeface="Arial" panose="020B0604020202020204" pitchFamily="34" charset="0"/>
              </a:rPr>
              <a:t>con la Secretaria de Pueblos Indígenas del Ministerio Público, sobre la importancia de la contratación de personal bilingüe para las agencias Fiscales y Municipales del Ministerio Público en el Departamento de Huehuetenango, ya que se la población mayoritaria en Indígena. </a:t>
            </a:r>
          </a:p>
          <a:p>
            <a:pPr marL="342900" indent="-342900" algn="just">
              <a:buFont typeface="Arial" panose="020B0604020202020204" pitchFamily="34" charset="0"/>
              <a:buChar char="•"/>
            </a:pPr>
            <a:endParaRPr lang="es-GT" sz="1800" b="0" dirty="0" smtClean="0">
              <a:latin typeface="Arial" panose="020B0604020202020204" pitchFamily="34" charset="0"/>
              <a:cs typeface="Arial" panose="020B0604020202020204" pitchFamily="34" charset="0"/>
            </a:endParaRPr>
          </a:p>
          <a:p>
            <a:pPr lvl="0" algn="just"/>
            <a:r>
              <a:rPr lang="es-GT" sz="2000" dirty="0" smtClean="0"/>
              <a:t> </a:t>
            </a:r>
            <a:endParaRPr lang="es-GT" sz="2000" dirty="0"/>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8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866926" y="1102093"/>
            <a:ext cx="9723628"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Reuniones </a:t>
            </a:r>
            <a:r>
              <a:rPr lang="es-GT" sz="1800" b="0" dirty="0">
                <a:latin typeface="Arial" panose="020B0604020202020204" pitchFamily="34" charset="0"/>
                <a:cs typeface="Arial" panose="020B0604020202020204" pitchFamily="34" charset="0"/>
              </a:rPr>
              <a:t>con la Agencia Sueca, para la evaluación del proyecto PRODERT de HELVETAS Quetzaltenango, para gestionar proyecto a favor de mujeres víctimas de violencia</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Reuniones </a:t>
            </a:r>
            <a:r>
              <a:rPr lang="es-GT" sz="1800" b="0" dirty="0">
                <a:latin typeface="Arial" panose="020B0604020202020204" pitchFamily="34" charset="0"/>
                <a:cs typeface="Arial" panose="020B0604020202020204" pitchFamily="34" charset="0"/>
              </a:rPr>
              <a:t>interinstitucionales con el Consejo de Comadronas, para el desarrollo del  “Diplomado Derechos Específicos de las Mujeres Indígenas y tipos de Violencia</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DEMI </a:t>
            </a:r>
            <a:r>
              <a:rPr lang="es-GT" sz="1800" b="0" dirty="0">
                <a:latin typeface="Arial" panose="020B0604020202020204" pitchFamily="34" charset="0"/>
                <a:cs typeface="Arial" panose="020B0604020202020204" pitchFamily="34" charset="0"/>
              </a:rPr>
              <a:t>dio a conocer el que hacer y las coordinaciones que se han tenido a favor de las mujeres a través de la  Campaña tejiendo Paz, en coordinación con FUDESA en el Departamento del Quiché. </a:t>
            </a:r>
            <a:endParaRPr lang="es-GT" sz="1800" b="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En </a:t>
            </a:r>
            <a:r>
              <a:rPr lang="es-GT" sz="1800" b="0" dirty="0">
                <a:latin typeface="Arial" panose="020B0604020202020204" pitchFamily="34" charset="0"/>
                <a:cs typeface="Arial" panose="020B0604020202020204" pitchFamily="34" charset="0"/>
              </a:rPr>
              <a:t>coordinación con la Secretaría de la Mujer SEPREM, se ha logrado llevar a cabo el taller virtual sobre “Empoderamiento económico de la mujer rural”, en el Departamento de San Marcos. </a:t>
            </a:r>
          </a:p>
          <a:p>
            <a:pPr marL="342900" indent="-342900" algn="just">
              <a:buFont typeface="Arial" panose="020B0604020202020204" pitchFamily="34" charset="0"/>
              <a:buChar char="•"/>
            </a:pPr>
            <a:endParaRPr lang="es-GT" sz="1800" b="0" dirty="0" smtClean="0">
              <a:latin typeface="Arial" panose="020B0604020202020204" pitchFamily="34" charset="0"/>
              <a:cs typeface="Arial" panose="020B0604020202020204" pitchFamily="34" charset="0"/>
            </a:endParaRPr>
          </a:p>
          <a:p>
            <a:pPr lvl="0" algn="just"/>
            <a:r>
              <a:rPr lang="es-GT" sz="2000" dirty="0" smtClean="0"/>
              <a:t> </a:t>
            </a:r>
            <a:endParaRPr lang="es-GT" sz="2000" dirty="0"/>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83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1142133" y="675965"/>
            <a:ext cx="9901687" cy="564493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lvl="0"/>
            <a:r>
              <a:rPr lang="es-GT" sz="2400" dirty="0">
                <a:latin typeface="Arial" panose="020B0604020202020204" pitchFamily="34" charset="0"/>
                <a:cs typeface="Arial" panose="020B0604020202020204" pitchFamily="34" charset="0"/>
              </a:rPr>
              <a:t>Otras coordinaciones </a:t>
            </a:r>
            <a:r>
              <a:rPr lang="es-GT" sz="2400" dirty="0" smtClean="0">
                <a:latin typeface="Arial" panose="020B0604020202020204" pitchFamily="34" charset="0"/>
                <a:cs typeface="Arial" panose="020B0604020202020204" pitchFamily="34" charset="0"/>
              </a:rPr>
              <a:t>y participaciones:</a:t>
            </a:r>
          </a:p>
          <a:p>
            <a:pPr lvl="0"/>
            <a:endParaRPr lang="es-GT" sz="18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Comisión </a:t>
            </a:r>
            <a:r>
              <a:rPr lang="es-GT" sz="1800" b="0" dirty="0">
                <a:latin typeface="Arial" panose="020B0604020202020204" pitchFamily="34" charset="0"/>
                <a:cs typeface="Arial" panose="020B0604020202020204" pitchFamily="34" charset="0"/>
              </a:rPr>
              <a:t>Interinstitucional Contra la Trata de Personas, Salud Sexual y Reproductiva</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Participación </a:t>
            </a:r>
            <a:r>
              <a:rPr lang="es-GT" sz="1800" b="0" dirty="0">
                <a:latin typeface="Arial" panose="020B0604020202020204" pitchFamily="34" charset="0"/>
                <a:cs typeface="Arial" panose="020B0604020202020204" pitchFamily="34" charset="0"/>
              </a:rPr>
              <a:t>a nivel local en los Consejos de Desarrollo CODEDE, </a:t>
            </a:r>
            <a:r>
              <a:rPr lang="es-GT" sz="1800" b="0" dirty="0" err="1">
                <a:latin typeface="Arial" panose="020B0604020202020204" pitchFamily="34" charset="0"/>
                <a:cs typeface="Arial" panose="020B0604020202020204" pitchFamily="34" charset="0"/>
              </a:rPr>
              <a:t>COMUDE´s</a:t>
            </a:r>
            <a:r>
              <a:rPr lang="es-GT" sz="1800" b="0" dirty="0">
                <a:latin typeface="Arial" panose="020B0604020202020204" pitchFamily="34" charset="0"/>
                <a:cs typeface="Arial" panose="020B0604020202020204" pitchFamily="34" charset="0"/>
              </a:rPr>
              <a:t>,  CODEPETI, COED, CODESAN, Red Maya, Red VET, Red de Derivación del Ministerio Público</a:t>
            </a:r>
            <a:r>
              <a:rPr lang="es-GT" sz="1800" b="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GT" sz="1600" b="0" dirty="0">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05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1142133" y="675965"/>
            <a:ext cx="9901687" cy="564493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endParaRPr lang="es-GT" sz="1600" b="0" dirty="0">
              <a:latin typeface="Arial" panose="020B0604020202020204" pitchFamily="34" charset="0"/>
              <a:cs typeface="Arial" panose="020B0604020202020204" pitchFamily="34" charset="0"/>
            </a:endParaRPr>
          </a:p>
          <a:p>
            <a:r>
              <a:rPr lang="es-GT" sz="2400" dirty="0">
                <a:latin typeface="Arial" panose="020B0604020202020204" pitchFamily="34" charset="0"/>
                <a:cs typeface="Arial" panose="020B0604020202020204" pitchFamily="34" charset="0"/>
              </a:rPr>
              <a:t>Promoción y divulgación de los Derechos de la Mujeres </a:t>
            </a:r>
            <a:r>
              <a:rPr lang="es-GT" sz="2400" dirty="0" smtClean="0">
                <a:latin typeface="Arial" panose="020B0604020202020204" pitchFamily="34" charset="0"/>
                <a:cs typeface="Arial" panose="020B0604020202020204" pitchFamily="34" charset="0"/>
              </a:rPr>
              <a:t>Indígenas:</a:t>
            </a:r>
          </a:p>
          <a:p>
            <a:r>
              <a:rPr lang="es-GT" sz="2000" dirty="0" smtClean="0">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La sede </a:t>
            </a:r>
            <a:r>
              <a:rPr lang="es-GT" sz="1800" b="0" dirty="0">
                <a:latin typeface="Arial" panose="020B0604020202020204" pitchFamily="34" charset="0"/>
                <a:cs typeface="Arial" panose="020B0604020202020204" pitchFamily="34" charset="0"/>
              </a:rPr>
              <a:t>central como sedes regionales ha desarrollado acciones de promoción y divulgación de la línea de atención 1529 a través de las redes sociales de la Defensoría de la Mujer Indígena y de las coordinaciones interinstitucionales a nivel local, así como en los  medios de comunicación  social regionales. </a:t>
            </a:r>
            <a:endParaRPr lang="es-GT" sz="1800" b="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s-GT" sz="1800" b="0" dirty="0" smtClean="0">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r>
              <a:rPr lang="es-GT" sz="1800" b="0" dirty="0" smtClean="0">
                <a:latin typeface="Arial" panose="020B0604020202020204" pitchFamily="34" charset="0"/>
                <a:cs typeface="Arial" panose="020B0604020202020204" pitchFamily="34" charset="0"/>
              </a:rPr>
              <a:t>Ha </a:t>
            </a:r>
            <a:r>
              <a:rPr lang="es-GT" sz="1800" b="0" dirty="0">
                <a:latin typeface="Arial" panose="020B0604020202020204" pitchFamily="34" charset="0"/>
                <a:cs typeface="Arial" panose="020B0604020202020204" pitchFamily="34" charset="0"/>
              </a:rPr>
              <a:t>alcanzado un total de 539,075 personas y 18,937 interacciones, en las cuales se publicó un total de 256 mensajes y videos sobre la prevención de la violencia y la prevención del COVID19 y sobre la línea 1529 a nivel nacional. </a:t>
            </a: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2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smtClean="0">
                <a:latin typeface="Arial" panose="020B0604020202020204" pitchFamily="34" charset="0"/>
                <a:cs typeface="Arial" panose="020B0604020202020204" pitchFamily="34" charset="0"/>
              </a:rPr>
              <a:t>Objetivos de la Defensoría de la Mujer Indígena</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25000" lnSpcReduction="20000"/>
          </a:bodyPr>
          <a:lstStyle/>
          <a:p>
            <a:pPr marL="457200" lvl="1" indent="0">
              <a:lnSpc>
                <a:spcPct val="150000"/>
              </a:lnSpc>
              <a:buNone/>
            </a:pPr>
            <a:r>
              <a:rPr lang="es-GT" sz="8000" dirty="0">
                <a:latin typeface="Arial" panose="020B0604020202020204" pitchFamily="34" charset="0"/>
                <a:cs typeface="Arial" panose="020B0604020202020204" pitchFamily="34" charset="0"/>
              </a:rPr>
              <a:t>Para el cumplimiento de sus funciones y satisfacer las necesidades de la población, </a:t>
            </a:r>
            <a:r>
              <a:rPr lang="es-GT" sz="8000" dirty="0" smtClean="0">
                <a:latin typeface="Arial" panose="020B0604020202020204" pitchFamily="34" charset="0"/>
                <a:cs typeface="Arial" panose="020B0604020202020204" pitchFamily="34" charset="0"/>
              </a:rPr>
              <a:t>la Defensoría de la Mujer Indígena, cumple </a:t>
            </a:r>
            <a:r>
              <a:rPr lang="es-GT" sz="8000" dirty="0">
                <a:latin typeface="Arial" panose="020B0604020202020204" pitchFamily="34" charset="0"/>
                <a:cs typeface="Arial" panose="020B0604020202020204" pitchFamily="34" charset="0"/>
              </a:rPr>
              <a:t>con los siguientes objetivos</a:t>
            </a:r>
            <a:r>
              <a:rPr lang="es-GT" sz="8000" dirty="0" smtClean="0">
                <a:latin typeface="Arial" panose="020B0604020202020204" pitchFamily="34" charset="0"/>
                <a:cs typeface="Arial" panose="020B0604020202020204" pitchFamily="34" charset="0"/>
              </a:rPr>
              <a:t>:</a:t>
            </a:r>
          </a:p>
          <a:p>
            <a:pPr marL="457200" lvl="1" indent="0">
              <a:lnSpc>
                <a:spcPct val="150000"/>
              </a:lnSpc>
              <a:buNone/>
            </a:pPr>
            <a:endParaRPr lang="es-GT" sz="80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8000" dirty="0" smtClean="0">
                <a:latin typeface="Arial" panose="020B0604020202020204" pitchFamily="34" charset="0"/>
                <a:cs typeface="Arial" panose="020B0604020202020204" pitchFamily="34" charset="0"/>
              </a:rPr>
              <a:t>Ser </a:t>
            </a:r>
            <a:r>
              <a:rPr lang="es-GT" sz="8000" dirty="0">
                <a:latin typeface="Arial" panose="020B0604020202020204" pitchFamily="34" charset="0"/>
                <a:cs typeface="Arial" panose="020B0604020202020204" pitchFamily="34" charset="0"/>
              </a:rPr>
              <a:t>una institución pública rectora, fortalecida y de reconocida referencia </a:t>
            </a:r>
            <a:r>
              <a:rPr lang="es-GT" sz="8000" dirty="0" smtClean="0">
                <a:latin typeface="Arial" panose="020B0604020202020204" pitchFamily="34" charset="0"/>
                <a:cs typeface="Arial" panose="020B0604020202020204" pitchFamily="34" charset="0"/>
              </a:rPr>
              <a:t>a nivel </a:t>
            </a:r>
            <a:r>
              <a:rPr lang="es-GT" sz="8000" dirty="0">
                <a:latin typeface="Arial" panose="020B0604020202020204" pitchFamily="34" charset="0"/>
                <a:cs typeface="Arial" panose="020B0604020202020204" pitchFamily="34" charset="0"/>
              </a:rPr>
              <a:t>nacional e internacional en materia de la defensa de los derechos </a:t>
            </a:r>
            <a:r>
              <a:rPr lang="es-GT" sz="8000" dirty="0" smtClean="0">
                <a:latin typeface="Arial" panose="020B0604020202020204" pitchFamily="34" charset="0"/>
                <a:cs typeface="Arial" panose="020B0604020202020204" pitchFamily="34" charset="0"/>
              </a:rPr>
              <a:t>de </a:t>
            </a:r>
            <a:r>
              <a:rPr lang="es-GT" sz="8000" dirty="0">
                <a:latin typeface="Arial" panose="020B0604020202020204" pitchFamily="34" charset="0"/>
                <a:cs typeface="Arial" panose="020B0604020202020204" pitchFamily="34" charset="0"/>
              </a:rPr>
              <a:t>las mujeres indígenas con pertinencia cultural</a:t>
            </a:r>
            <a:r>
              <a:rPr lang="es-GT" sz="8000" dirty="0" smtClean="0">
                <a:latin typeface="Arial" panose="020B0604020202020204" pitchFamily="34" charset="0"/>
                <a:cs typeface="Arial" panose="020B0604020202020204" pitchFamily="34" charset="0"/>
              </a:rPr>
              <a:t>. </a:t>
            </a:r>
            <a:endParaRPr lang="es-GT" sz="80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endParaRPr lang="es-GT" sz="8000" dirty="0" smtClean="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8000" dirty="0">
                <a:latin typeface="Arial" panose="020B0604020202020204" pitchFamily="34" charset="0"/>
                <a:cs typeface="Arial" panose="020B0604020202020204" pitchFamily="34" charset="0"/>
              </a:rPr>
              <a:t>Promover, defender y proteger el pleno ejercicio de los derechos de las mujeres indígenas contribuyendo a la erradicación de todas las formas de violencia y discriminación en los distintos ámbitos de la sociedad guatemalteca.</a:t>
            </a:r>
          </a:p>
          <a:p>
            <a:pPr marL="457200" lvl="1" indent="0">
              <a:buNone/>
            </a:pPr>
            <a:r>
              <a:rPr lang="es-GT" sz="6700" b="1" dirty="0" smtClean="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1136166" y="1244136"/>
            <a:ext cx="9588059"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Para garantizar el uso adecuado del dinero público y el avance en el cumplimiento de los objetivos de Estado, </a:t>
            </a:r>
            <a:r>
              <a:rPr lang="es-GT" sz="1600" b="0" dirty="0" smtClean="0">
                <a:solidFill>
                  <a:schemeClr val="tx1"/>
                </a:solidFill>
                <a:latin typeface="Arial" panose="020B0604020202020204" pitchFamily="34" charset="0"/>
                <a:cs typeface="Arial" panose="020B0604020202020204" pitchFamily="34" charset="0"/>
              </a:rPr>
              <a:t>Defensoría de la Mujer Indígena </a:t>
            </a:r>
            <a:r>
              <a:rPr lang="es-GT" sz="1600" b="0" dirty="0">
                <a:solidFill>
                  <a:schemeClr val="tx1"/>
                </a:solidFill>
                <a:latin typeface="Arial" panose="020B0604020202020204" pitchFamily="34" charset="0"/>
                <a:cs typeface="Arial" panose="020B0604020202020204" pitchFamily="34" charset="0"/>
              </a:rPr>
              <a:t>ha adoptado como medidas de transparencia</a:t>
            </a:r>
            <a:r>
              <a:rPr lang="es-GT" sz="1600" b="0" dirty="0" smtClean="0">
                <a:solidFill>
                  <a:schemeClr val="tx1"/>
                </a:solidFill>
                <a:latin typeface="Arial" panose="020B0604020202020204" pitchFamily="34" charset="0"/>
                <a:cs typeface="Arial" panose="020B0604020202020204" pitchFamily="34" charset="0"/>
              </a:rPr>
              <a:t>: </a:t>
            </a:r>
          </a:p>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Lo establecido en la Ley de Acceso a la Información Pública (Decreto 57-2008 del Congreso de la República). La Defensoría pone a disposición el </a:t>
            </a:r>
            <a:r>
              <a:rPr lang="es-GT" sz="1600" b="0" dirty="0">
                <a:solidFill>
                  <a:schemeClr val="tx1"/>
                </a:solidFill>
                <a:latin typeface="Arial" panose="020B0604020202020204" pitchFamily="34" charset="0"/>
                <a:cs typeface="Arial" panose="020B0604020202020204" pitchFamily="34" charset="0"/>
              </a:rPr>
              <a:t>portal Web con el propósito de facilitar a todas las personas la información que garantiza la </a:t>
            </a:r>
            <a:r>
              <a:rPr lang="es-GT" sz="1600" b="0" dirty="0" smtClean="0">
                <a:solidFill>
                  <a:schemeClr val="tx1"/>
                </a:solidFill>
                <a:latin typeface="Arial" panose="020B0604020202020204" pitchFamily="34" charset="0"/>
                <a:cs typeface="Arial" panose="020B0604020202020204" pitchFamily="34" charset="0"/>
              </a:rPr>
              <a:t>transparencia.</a:t>
            </a:r>
          </a:p>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 </a:t>
            </a:r>
          </a:p>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Se cuenta </a:t>
            </a:r>
            <a:r>
              <a:rPr lang="es-GT" sz="1600" b="0" dirty="0">
                <a:solidFill>
                  <a:schemeClr val="tx1"/>
                </a:solidFill>
                <a:latin typeface="Arial" panose="020B0604020202020204" pitchFamily="34" charset="0"/>
                <a:cs typeface="Arial" panose="020B0604020202020204" pitchFamily="34" charset="0"/>
              </a:rPr>
              <a:t>con una Dirección de Auditoria Interna que vigila el desarrollo de los procedimientos administrativos con el fin de garantizar, el uso y manejo adecuado de los recursos estatales, asignados a la institución en conjunto con la Contraloría General de Cuentas.</a:t>
            </a: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TIENEN DURANTE 2021?</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1197421" y="1823436"/>
            <a:ext cx="9889724"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Los principales desafíos de </a:t>
            </a:r>
            <a:r>
              <a:rPr lang="es-GT" sz="1600" b="0" dirty="0" smtClean="0">
                <a:solidFill>
                  <a:schemeClr val="tx1"/>
                </a:solidFill>
                <a:latin typeface="Arial" panose="020B0604020202020204" pitchFamily="34" charset="0"/>
                <a:cs typeface="Arial" panose="020B0604020202020204" pitchFamily="34" charset="0"/>
              </a:rPr>
              <a:t>la Defensoría de la Mujer Indígena, en </a:t>
            </a:r>
            <a:r>
              <a:rPr lang="es-GT" sz="1600" b="0" dirty="0">
                <a:solidFill>
                  <a:schemeClr val="tx1"/>
                </a:solidFill>
                <a:latin typeface="Arial" panose="020B0604020202020204" pitchFamily="34" charset="0"/>
                <a:cs typeface="Arial" panose="020B0604020202020204" pitchFamily="34" charset="0"/>
              </a:rPr>
              <a:t>cuanto al uso de los recursos públicos y el cumplimiento de los planes nacionales </a:t>
            </a:r>
            <a:r>
              <a:rPr lang="es-GT" sz="1600" b="0" dirty="0" smtClean="0">
                <a:solidFill>
                  <a:schemeClr val="tx1"/>
                </a:solidFill>
                <a:latin typeface="Arial" panose="020B0604020202020204" pitchFamily="34" charset="0"/>
                <a:cs typeface="Arial" panose="020B0604020202020204" pitchFamily="34" charset="0"/>
              </a:rPr>
              <a:t>son: </a:t>
            </a:r>
          </a:p>
          <a:p>
            <a:pPr algn="just">
              <a:lnSpc>
                <a:spcPct val="150000"/>
              </a:lnSpc>
            </a:pPr>
            <a:endParaRPr lang="es-GT" sz="1600" b="0" dirty="0" smtClean="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GT" sz="1600" b="0" dirty="0">
                <a:solidFill>
                  <a:schemeClr val="tx1"/>
                </a:solidFill>
                <a:latin typeface="Arial" panose="020B0604020202020204" pitchFamily="34" charset="0"/>
                <a:cs typeface="Arial" panose="020B0604020202020204" pitchFamily="34" charset="0"/>
              </a:rPr>
              <a:t>L</a:t>
            </a:r>
            <a:r>
              <a:rPr lang="es-GT" sz="1600" b="0" dirty="0" smtClean="0">
                <a:solidFill>
                  <a:schemeClr val="tx1"/>
                </a:solidFill>
                <a:latin typeface="Arial" panose="020B0604020202020204" pitchFamily="34" charset="0"/>
                <a:cs typeface="Arial" panose="020B0604020202020204" pitchFamily="34" charset="0"/>
              </a:rPr>
              <a:t>a Defensoría, </a:t>
            </a:r>
            <a:r>
              <a:rPr lang="es-GT" sz="1600" b="0" dirty="0">
                <a:solidFill>
                  <a:schemeClr val="tx1"/>
                </a:solidFill>
                <a:latin typeface="Arial" panose="020B0604020202020204" pitchFamily="34" charset="0"/>
                <a:cs typeface="Arial" panose="020B0604020202020204" pitchFamily="34" charset="0"/>
              </a:rPr>
              <a:t>se ha visto </a:t>
            </a:r>
            <a:r>
              <a:rPr lang="es-GT" sz="1600" b="0" dirty="0" smtClean="0">
                <a:solidFill>
                  <a:schemeClr val="tx1"/>
                </a:solidFill>
                <a:latin typeface="Arial" panose="020B0604020202020204" pitchFamily="34" charset="0"/>
                <a:cs typeface="Arial" panose="020B0604020202020204" pitchFamily="34" charset="0"/>
              </a:rPr>
              <a:t>afectada </a:t>
            </a:r>
            <a:r>
              <a:rPr lang="es-GT" sz="1600" b="0" dirty="0">
                <a:solidFill>
                  <a:schemeClr val="tx1"/>
                </a:solidFill>
                <a:latin typeface="Arial" panose="020B0604020202020204" pitchFamily="34" charset="0"/>
                <a:cs typeface="Arial" panose="020B0604020202020204" pitchFamily="34" charset="0"/>
              </a:rPr>
              <a:t>a causa del incremento de la pandemia de </a:t>
            </a:r>
            <a:r>
              <a:rPr lang="es-GT" sz="1600" b="0" dirty="0" err="1">
                <a:solidFill>
                  <a:schemeClr val="tx1"/>
                </a:solidFill>
                <a:latin typeface="Arial" panose="020B0604020202020204" pitchFamily="34" charset="0"/>
                <a:cs typeface="Arial" panose="020B0604020202020204" pitchFamily="34" charset="0"/>
              </a:rPr>
              <a:t>Covid</a:t>
            </a:r>
            <a:r>
              <a:rPr lang="es-GT" sz="1600" b="0" dirty="0">
                <a:solidFill>
                  <a:schemeClr val="tx1"/>
                </a:solidFill>
                <a:latin typeface="Arial" panose="020B0604020202020204" pitchFamily="34" charset="0"/>
                <a:cs typeface="Arial" panose="020B0604020202020204" pitchFamily="34" charset="0"/>
              </a:rPr>
              <a:t> 19, </a:t>
            </a:r>
            <a:r>
              <a:rPr lang="es-GT" sz="1600" b="0" dirty="0" smtClean="0">
                <a:solidFill>
                  <a:schemeClr val="tx1"/>
                </a:solidFill>
                <a:latin typeface="Arial" panose="020B0604020202020204" pitchFamily="34" charset="0"/>
                <a:cs typeface="Arial" panose="020B0604020202020204" pitchFamily="34" charset="0"/>
              </a:rPr>
              <a:t>lo </a:t>
            </a:r>
            <a:r>
              <a:rPr lang="es-GT" sz="1600" b="0" dirty="0">
                <a:solidFill>
                  <a:schemeClr val="tx1"/>
                </a:solidFill>
                <a:latin typeface="Arial" panose="020B0604020202020204" pitchFamily="34" charset="0"/>
                <a:cs typeface="Arial" panose="020B0604020202020204" pitchFamily="34" charset="0"/>
              </a:rPr>
              <a:t>cual dificulta y limita el acercamiento de las usuarias necesitadas de los servicios de atención jurídica, social y psicológica que brinda la institución. </a:t>
            </a:r>
            <a:endParaRPr lang="es-GT" sz="1600" b="0" dirty="0" smtClean="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s-GT" sz="1600" b="0" dirty="0" smtClean="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GT" sz="1600" b="0" dirty="0" smtClean="0">
                <a:solidFill>
                  <a:schemeClr val="tx1"/>
                </a:solidFill>
                <a:latin typeface="Arial" panose="020B0604020202020204" pitchFamily="34" charset="0"/>
                <a:cs typeface="Arial" panose="020B0604020202020204" pitchFamily="34" charset="0"/>
              </a:rPr>
              <a:t>El </a:t>
            </a:r>
            <a:r>
              <a:rPr lang="es-GT" sz="1600" b="0" dirty="0">
                <a:solidFill>
                  <a:schemeClr val="tx1"/>
                </a:solidFill>
                <a:latin typeface="Arial" panose="020B0604020202020204" pitchFamily="34" charset="0"/>
                <a:cs typeface="Arial" panose="020B0604020202020204" pitchFamily="34" charset="0"/>
              </a:rPr>
              <a:t>presupuesto asignado a la Defensoría </a:t>
            </a:r>
            <a:r>
              <a:rPr lang="es-GT" sz="1600" b="0" dirty="0" smtClean="0">
                <a:solidFill>
                  <a:schemeClr val="tx1"/>
                </a:solidFill>
                <a:latin typeface="Arial" panose="020B0604020202020204" pitchFamily="34" charset="0"/>
                <a:cs typeface="Arial" panose="020B0604020202020204" pitchFamily="34" charset="0"/>
              </a:rPr>
              <a:t>se </a:t>
            </a:r>
            <a:r>
              <a:rPr lang="es-GT" sz="1600" b="0" dirty="0">
                <a:solidFill>
                  <a:schemeClr val="tx1"/>
                </a:solidFill>
                <a:latin typeface="Arial" panose="020B0604020202020204" pitchFamily="34" charset="0"/>
                <a:cs typeface="Arial" panose="020B0604020202020204" pitchFamily="34" charset="0"/>
              </a:rPr>
              <a:t>orienta principalmente, al pago de salarios del personal permanente y honorarios del personal temporal, que prestan sus servicios técnicos y profesionales; una parte para las dietas de la junta coordinadora. Debido a la naturaleza del mandato institucional, la prestación de servicios a mujeres </a:t>
            </a:r>
            <a:r>
              <a:rPr lang="es-GT" sz="1600" b="0" dirty="0" smtClean="0">
                <a:solidFill>
                  <a:schemeClr val="tx1"/>
                </a:solidFill>
                <a:latin typeface="Arial" panose="020B0604020202020204" pitchFamily="34" charset="0"/>
                <a:cs typeface="Arial" panose="020B0604020202020204" pitchFamily="34" charset="0"/>
              </a:rPr>
              <a:t>indígenas, </a:t>
            </a:r>
            <a:r>
              <a:rPr lang="es-GT" sz="1600" b="0" dirty="0">
                <a:solidFill>
                  <a:schemeClr val="tx1"/>
                </a:solidFill>
                <a:latin typeface="Arial" panose="020B0604020202020204" pitchFamily="34" charset="0"/>
                <a:cs typeface="Arial" panose="020B0604020202020204" pitchFamily="34" charset="0"/>
              </a:rPr>
              <a:t>víctimas de violencias y </a:t>
            </a:r>
            <a:r>
              <a:rPr lang="es-GT" sz="1600" b="0" dirty="0" smtClean="0">
                <a:solidFill>
                  <a:schemeClr val="tx1"/>
                </a:solidFill>
                <a:latin typeface="Arial" panose="020B0604020202020204" pitchFamily="34" charset="0"/>
                <a:cs typeface="Arial" panose="020B0604020202020204" pitchFamily="34" charset="0"/>
              </a:rPr>
              <a:t>discriminaciones es prioridad.</a:t>
            </a:r>
          </a:p>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 </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940090" y="133797"/>
            <a:ext cx="1654147" cy="167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SEGUNDO CUATRIMESTRE 2021</a:t>
            </a:r>
          </a:p>
        </p:txBody>
      </p:sp>
    </p:spTree>
    <p:extLst>
      <p:ext uri="{BB962C8B-B14F-4D97-AF65-F5344CB8AC3E}">
        <p14:creationId xmlns:p14="http://schemas.microsoft.com/office/powerpoint/2010/main" val="272884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SEGUNDO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1097278" y="1754976"/>
            <a:ext cx="4585065" cy="4614170"/>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total:</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ejecutado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Saldo por ejecutar </a:t>
            </a:r>
            <a:br>
              <a:rPr lang="es-GT" dirty="0">
                <a:latin typeface="Arial" panose="020B0604020202020204" pitchFamily="34" charset="0"/>
                <a:cs typeface="Arial" panose="020B0604020202020204" pitchFamily="34" charset="0"/>
              </a:rPr>
            </a:br>
            <a:r>
              <a:rPr lang="es-GT" dirty="0">
                <a:latin typeface="Arial" panose="020B0604020202020204" pitchFamily="34" charset="0"/>
                <a:cs typeface="Arial" panose="020B0604020202020204" pitchFamily="34" charset="0"/>
              </a:rPr>
              <a:t>(por utilizar):</a:t>
            </a:r>
            <a:br>
              <a:rPr lang="es-GT" dirty="0">
                <a:latin typeface="Arial" panose="020B0604020202020204" pitchFamily="34" charset="0"/>
                <a:cs typeface="Arial" panose="020B0604020202020204" pitchFamily="34" charset="0"/>
              </a:rPr>
            </a:br>
            <a:endParaRPr lang="es-GT" sz="4000"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19 000,000.00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10,223,239.68</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8,776,760.32</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Marcador de contenido 6">
            <a:extLst>
              <a:ext uri="{FF2B5EF4-FFF2-40B4-BE49-F238E27FC236}">
                <a16:creationId xmlns="" xmlns:a16="http://schemas.microsoft.com/office/drawing/2014/main" id="{0246042C-1ABA-4355-A47C-701F270E798C}"/>
              </a:ext>
            </a:extLst>
          </p:cNvPr>
          <p:cNvSpPr>
            <a:spLocks noGrp="1"/>
          </p:cNvSpPr>
          <p:nvPr>
            <p:ph type="subTitle" idx="1"/>
          </p:nvPr>
        </p:nvSpPr>
        <p:spPr/>
        <p:txBody>
          <a:bodyPr>
            <a:normAutofit/>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1" name="Rectángulo 10"/>
          <p:cNvSpPr/>
          <p:nvPr/>
        </p:nvSpPr>
        <p:spPr>
          <a:xfrm>
            <a:off x="1916621" y="462257"/>
            <a:ext cx="4652855" cy="523220"/>
          </a:xfrm>
          <a:prstGeom prst="rect">
            <a:avLst/>
          </a:prstGeom>
        </p:spPr>
        <p:txBody>
          <a:bodyPr wrap="square">
            <a:spAutoFit/>
          </a:bodyPr>
          <a:lstStyle/>
          <a:p>
            <a:r>
              <a:rPr lang="es-GT" sz="2800" b="1" dirty="0">
                <a:latin typeface="Arial" panose="020B0604020202020204" pitchFamily="34" charset="0"/>
                <a:ea typeface="Calibri" panose="020F0502020204030204" pitchFamily="34" charset="0"/>
                <a:cs typeface="Arial" panose="020B0604020202020204" pitchFamily="34" charset="0"/>
              </a:rPr>
              <a:t>Porcentaje de Ejecución. </a:t>
            </a:r>
            <a:endParaRPr lang="es-GT" sz="2800" dirty="0">
              <a:latin typeface="Arial" panose="020B0604020202020204" pitchFamily="34" charset="0"/>
              <a:cs typeface="Arial" panose="020B0604020202020204" pitchFamily="34" charset="0"/>
            </a:endParaRPr>
          </a:p>
        </p:txBody>
      </p:sp>
      <p:graphicFrame>
        <p:nvGraphicFramePr>
          <p:cNvPr id="12" name="Gráfico 11">
            <a:extLst>
              <a:ext uri="{FF2B5EF4-FFF2-40B4-BE49-F238E27FC236}">
                <a16:creationId xmlns:lc="http://schemas.openxmlformats.org/drawingml/2006/lockedCanvas" xmlns:a16="http://schemas.microsoft.com/office/drawing/2014/main"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F1FB3FC-E9D4-4E83-AF0F-FCA58FB53C94}"/>
              </a:ext>
            </a:extLst>
          </p:cNvPr>
          <p:cNvGraphicFramePr/>
          <p:nvPr>
            <p:extLst>
              <p:ext uri="{D42A27DB-BD31-4B8C-83A1-F6EECF244321}">
                <p14:modId xmlns:p14="http://schemas.microsoft.com/office/powerpoint/2010/main" val="459544131"/>
              </p:ext>
            </p:extLst>
          </p:nvPr>
        </p:nvGraphicFramePr>
        <p:xfrm>
          <a:off x="1669001" y="1171852"/>
          <a:ext cx="8478175" cy="46785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496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ángulo 13"/>
          <p:cNvSpPr/>
          <p:nvPr/>
        </p:nvSpPr>
        <p:spPr>
          <a:xfrm>
            <a:off x="1438182" y="330145"/>
            <a:ext cx="8939814" cy="1077218"/>
          </a:xfrm>
          <a:prstGeom prst="rect">
            <a:avLst/>
          </a:prstGeom>
        </p:spPr>
        <p:txBody>
          <a:bodyPr wrap="square">
            <a:spAutoFit/>
          </a:bodyPr>
          <a:lstStyle/>
          <a:p>
            <a:r>
              <a:rPr lang="es-GT" sz="3200" dirty="0" smtClean="0">
                <a:latin typeface="Arial" panose="020B0604020202020204" pitchFamily="34" charset="0"/>
                <a:cs typeface="Arial" panose="020B0604020202020204" pitchFamily="34" charset="0"/>
              </a:rPr>
              <a:t>El gasto de la Defensoría de la Mujer Indígena se divide en </a:t>
            </a:r>
            <a:r>
              <a:rPr lang="es-GT" sz="3200" dirty="0">
                <a:latin typeface="Arial" panose="020B0604020202020204" pitchFamily="34" charset="0"/>
                <a:cs typeface="Arial" panose="020B0604020202020204" pitchFamily="34" charset="0"/>
              </a:rPr>
              <a:t>6</a:t>
            </a:r>
            <a:r>
              <a:rPr lang="es-GT" sz="3200" dirty="0" smtClean="0">
                <a:latin typeface="Arial" panose="020B0604020202020204" pitchFamily="34" charset="0"/>
                <a:cs typeface="Arial" panose="020B0604020202020204" pitchFamily="34" charset="0"/>
              </a:rPr>
              <a:t> grupos los cuales son: </a:t>
            </a:r>
            <a:endParaRPr lang="es-GT" sz="3200" dirty="0">
              <a:latin typeface="Arial" panose="020B0604020202020204" pitchFamily="34" charset="0"/>
              <a:cs typeface="Arial" panose="020B0604020202020204" pitchFamily="34" charset="0"/>
            </a:endParaRPr>
          </a:p>
        </p:txBody>
      </p:sp>
      <p:sp>
        <p:nvSpPr>
          <p:cNvPr id="15" name="Rectángulo 14"/>
          <p:cNvSpPr/>
          <p:nvPr/>
        </p:nvSpPr>
        <p:spPr>
          <a:xfrm>
            <a:off x="1438182" y="1407363"/>
            <a:ext cx="10102789" cy="4662815"/>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GT" dirty="0" smtClean="0">
                <a:latin typeface="Arial" panose="020B0604020202020204" pitchFamily="34" charset="0"/>
                <a:cs typeface="Arial" panose="020B0604020202020204" pitchFamily="34" charset="0"/>
              </a:rPr>
              <a:t>Grupo </a:t>
            </a:r>
            <a:r>
              <a:rPr lang="es-GT" dirty="0">
                <a:latin typeface="Arial" panose="020B0604020202020204" pitchFamily="34" charset="0"/>
                <a:cs typeface="Arial" panose="020B0604020202020204" pitchFamily="34" charset="0"/>
              </a:rPr>
              <a:t>de gasto 0, contempla el pago de salarios del personal 011, honorarios del personal 029 y el pago de dietas de la junta </a:t>
            </a:r>
            <a:r>
              <a:rPr lang="es-GT" dirty="0" smtClean="0">
                <a:latin typeface="Arial" panose="020B0604020202020204" pitchFamily="34" charset="0"/>
                <a:cs typeface="Arial" panose="020B0604020202020204" pitchFamily="34" charset="0"/>
              </a:rPr>
              <a:t>coordinadora. </a:t>
            </a:r>
          </a:p>
          <a:p>
            <a:pPr marL="285750" indent="-285750" algn="just">
              <a:lnSpc>
                <a:spcPct val="150000"/>
              </a:lnSpc>
              <a:spcAft>
                <a:spcPts val="0"/>
              </a:spcAft>
              <a:buFont typeface="Arial" panose="020B0604020202020204" pitchFamily="34" charset="0"/>
              <a:buChar char="•"/>
            </a:pPr>
            <a:r>
              <a:rPr lang="es-GT" dirty="0" smtClean="0">
                <a:latin typeface="Arial" panose="020B0604020202020204" pitchFamily="34" charset="0"/>
                <a:cs typeface="Arial" panose="020B0604020202020204" pitchFamily="34" charset="0"/>
              </a:rPr>
              <a:t>El </a:t>
            </a:r>
            <a:r>
              <a:rPr lang="es-GT" dirty="0">
                <a:latin typeface="Arial" panose="020B0604020202020204" pitchFamily="34" charset="0"/>
                <a:cs typeface="Arial" panose="020B0604020202020204" pitchFamily="34" charset="0"/>
              </a:rPr>
              <a:t>grupo de gasto 1, contempla el pago de servicios básicos, viáticos, arrendamientos, mantenimiento y reparaciones de vehículos, </a:t>
            </a:r>
            <a:r>
              <a:rPr lang="es-GT" dirty="0" smtClean="0">
                <a:latin typeface="Arial" panose="020B0604020202020204" pitchFamily="34" charset="0"/>
                <a:cs typeface="Arial" panose="020B0604020202020204" pitchFamily="34" charset="0"/>
              </a:rPr>
              <a:t>personal </a:t>
            </a:r>
            <a:r>
              <a:rPr lang="es-GT" dirty="0">
                <a:latin typeface="Arial" panose="020B0604020202020204" pitchFamily="34" charset="0"/>
                <a:cs typeface="Arial" panose="020B0604020202020204" pitchFamily="34" charset="0"/>
              </a:rPr>
              <a:t>del subgrupo 18 y servicios de </a:t>
            </a:r>
            <a:r>
              <a:rPr lang="es-GT" dirty="0" smtClean="0">
                <a:latin typeface="Arial" panose="020B0604020202020204" pitchFamily="34" charset="0"/>
                <a:cs typeface="Arial" panose="020B0604020202020204" pitchFamily="34" charset="0"/>
              </a:rPr>
              <a:t>capacitación.</a:t>
            </a:r>
          </a:p>
          <a:p>
            <a:pPr marL="285750" indent="-285750" algn="just">
              <a:lnSpc>
                <a:spcPct val="150000"/>
              </a:lnSpc>
              <a:spcAft>
                <a:spcPts val="0"/>
              </a:spcAft>
              <a:buFont typeface="Arial" panose="020B0604020202020204" pitchFamily="34" charset="0"/>
              <a:buChar char="•"/>
            </a:pPr>
            <a:r>
              <a:rPr lang="es-GT" dirty="0" smtClean="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El grupo de gasto 2, contempla las adquisiciones de materiales y suministros de </a:t>
            </a:r>
            <a:r>
              <a:rPr lang="es-GT" dirty="0" smtClean="0">
                <a:latin typeface="Arial" panose="020B0604020202020204" pitchFamily="34" charset="0"/>
                <a:cs typeface="Arial" panose="020B0604020202020204" pitchFamily="34" charset="0"/>
              </a:rPr>
              <a:t>oficina.</a:t>
            </a:r>
          </a:p>
          <a:p>
            <a:pPr marL="285750" indent="-285750" algn="just">
              <a:lnSpc>
                <a:spcPct val="150000"/>
              </a:lnSpc>
              <a:spcAft>
                <a:spcPts val="0"/>
              </a:spcAft>
              <a:buFont typeface="Arial" panose="020B0604020202020204" pitchFamily="34" charset="0"/>
              <a:buChar char="•"/>
            </a:pPr>
            <a:r>
              <a:rPr lang="es-GT" dirty="0" smtClean="0">
                <a:latin typeface="Arial" panose="020B0604020202020204" pitchFamily="34" charset="0"/>
                <a:cs typeface="Arial" panose="020B0604020202020204" pitchFamily="34" charset="0"/>
              </a:rPr>
              <a:t>El </a:t>
            </a:r>
            <a:r>
              <a:rPr lang="es-GT" dirty="0">
                <a:latin typeface="Arial" panose="020B0604020202020204" pitchFamily="34" charset="0"/>
                <a:cs typeface="Arial" panose="020B0604020202020204" pitchFamily="34" charset="0"/>
              </a:rPr>
              <a:t>grupo de gasto 3, contiene el presupuesto para la adquisición de equipamientos de oficina, comunicaciones y </a:t>
            </a:r>
            <a:r>
              <a:rPr lang="es-GT" dirty="0" smtClean="0">
                <a:latin typeface="Arial" panose="020B0604020202020204" pitchFamily="34" charset="0"/>
                <a:cs typeface="Arial" panose="020B0604020202020204" pitchFamily="34" charset="0"/>
              </a:rPr>
              <a:t>cómputo. </a:t>
            </a:r>
          </a:p>
          <a:p>
            <a:pPr marL="285750" indent="-285750" algn="just">
              <a:lnSpc>
                <a:spcPct val="150000"/>
              </a:lnSpc>
              <a:spcAft>
                <a:spcPts val="0"/>
              </a:spcAft>
              <a:buFont typeface="Arial" panose="020B0604020202020204" pitchFamily="34" charset="0"/>
              <a:buChar char="•"/>
            </a:pPr>
            <a:r>
              <a:rPr lang="es-GT" dirty="0" smtClean="0">
                <a:latin typeface="Arial" panose="020B0604020202020204" pitchFamily="34" charset="0"/>
                <a:cs typeface="Arial" panose="020B0604020202020204" pitchFamily="34" charset="0"/>
              </a:rPr>
              <a:t>El </a:t>
            </a:r>
            <a:r>
              <a:rPr lang="es-GT" dirty="0">
                <a:latin typeface="Arial" panose="020B0604020202020204" pitchFamily="34" charset="0"/>
                <a:cs typeface="Arial" panose="020B0604020202020204" pitchFamily="34" charset="0"/>
              </a:rPr>
              <a:t>grupo de gasto 4, contiene asignaciones para el pago de indemnizaciones y vacaciones pagadas por retiro, </a:t>
            </a:r>
            <a:r>
              <a:rPr lang="es-GT" dirty="0" smtClean="0">
                <a:latin typeface="Arial" panose="020B0604020202020204" pitchFamily="34" charset="0"/>
                <a:cs typeface="Arial" panose="020B0604020202020204" pitchFamily="34" charset="0"/>
              </a:rPr>
              <a:t>.</a:t>
            </a:r>
          </a:p>
          <a:p>
            <a:pPr marL="285750" indent="-285750" algn="just">
              <a:lnSpc>
                <a:spcPct val="150000"/>
              </a:lnSpc>
              <a:spcAft>
                <a:spcPts val="0"/>
              </a:spcAft>
              <a:buFont typeface="Arial" panose="020B0604020202020204" pitchFamily="34" charset="0"/>
              <a:buChar char="•"/>
            </a:pPr>
            <a:r>
              <a:rPr lang="es-GT" dirty="0" smtClean="0">
                <a:latin typeface="Arial" panose="020B0604020202020204" pitchFamily="34" charset="0"/>
                <a:cs typeface="Arial" panose="020B0604020202020204" pitchFamily="34" charset="0"/>
              </a:rPr>
              <a:t>El </a:t>
            </a:r>
            <a:r>
              <a:rPr lang="es-GT" dirty="0">
                <a:latin typeface="Arial" panose="020B0604020202020204" pitchFamily="34" charset="0"/>
                <a:cs typeface="Arial" panose="020B0604020202020204" pitchFamily="34" charset="0"/>
              </a:rPr>
              <a:t>grupo de gasto 9, contempla el pago de sentencias </a:t>
            </a:r>
            <a:r>
              <a:rPr lang="es-GT" dirty="0" smtClean="0">
                <a:latin typeface="Arial" panose="020B0604020202020204" pitchFamily="34" charset="0"/>
                <a:cs typeface="Arial" panose="020B0604020202020204" pitchFamily="34" charset="0"/>
              </a:rPr>
              <a:t>judiciales.</a:t>
            </a:r>
            <a:endParaRPr lang="es-GT"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a:t>
            </a:r>
            <a:r>
              <a:rPr lang="es-GT" sz="2800">
                <a:latin typeface="Arial" panose="020B0604020202020204" pitchFamily="34" charset="0"/>
                <a:cs typeface="Arial" panose="020B0604020202020204" pitchFamily="34" charset="0"/>
              </a:rPr>
              <a:t>GASTO </a:t>
            </a:r>
            <a:r>
              <a:rPr lang="es-GT" sz="2800" smtClean="0">
                <a:latin typeface="Arial" panose="020B0604020202020204" pitchFamily="34" charset="0"/>
                <a:cs typeface="Arial" panose="020B0604020202020204" pitchFamily="34" charset="0"/>
              </a:rPr>
              <a:t>DEL </a:t>
            </a:r>
            <a:r>
              <a:rPr lang="es-GT" sz="2800" dirty="0">
                <a:latin typeface="Arial" panose="020B0604020202020204" pitchFamily="34" charset="0"/>
                <a:cs typeface="Arial" panose="020B0604020202020204" pitchFamily="34" charset="0"/>
              </a:rPr>
              <a:t>SEGUNDO CUATRIMESTRE 2021</a:t>
            </a:r>
            <a:endParaRPr lang="es-GT" sz="2800" b="1" dirty="0">
              <a:latin typeface="Arial" panose="020B0604020202020204" pitchFamily="34" charset="0"/>
              <a:cs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3637496069"/>
              </p:ext>
            </p:extLst>
          </p:nvPr>
        </p:nvGraphicFramePr>
        <p:xfrm>
          <a:off x="1225117" y="1882064"/>
          <a:ext cx="9463598" cy="4287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93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153988" y="1544138"/>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(grupo 0), aunque se clasifica como un gasto de funcionamiento, en realidad, constituye el medio para prestar servicios o entregar bienes a la población beneficiaria, y con ello, satisfacer las necesidades sociales; a través de la contratación de </a:t>
            </a:r>
            <a:r>
              <a:rPr lang="es-GT" sz="2400" b="0" dirty="0" smtClean="0">
                <a:solidFill>
                  <a:schemeClr val="tx1"/>
                </a:solidFill>
                <a:latin typeface="Arial" panose="020B0604020202020204" pitchFamily="34" charset="0"/>
                <a:cs typeface="Arial" panose="020B0604020202020204" pitchFamily="34" charset="0"/>
              </a:rPr>
              <a:t>profesionales y técnicos del área Jurídica: 15 personas 011 </a:t>
            </a:r>
            <a:r>
              <a:rPr lang="es-GT" sz="2400" b="0" dirty="0">
                <a:solidFill>
                  <a:schemeClr val="tx1"/>
                </a:solidFill>
                <a:latin typeface="Arial" panose="020B0604020202020204" pitchFamily="34" charset="0"/>
                <a:cs typeface="Arial" panose="020B0604020202020204" pitchFamily="34" charset="0"/>
              </a:rPr>
              <a:t>y </a:t>
            </a:r>
            <a:r>
              <a:rPr lang="es-GT" sz="2400" b="0" dirty="0" smtClean="0">
                <a:solidFill>
                  <a:schemeClr val="tx1"/>
                </a:solidFill>
                <a:latin typeface="Arial" panose="020B0604020202020204" pitchFamily="34" charset="0"/>
                <a:cs typeface="Arial" panose="020B0604020202020204" pitchFamily="34" charset="0"/>
              </a:rPr>
              <a:t>12 personas 183 quienes prestan sus servicios profesionales </a:t>
            </a:r>
            <a:r>
              <a:rPr lang="es-GT" sz="2400" b="0" dirty="0">
                <a:solidFill>
                  <a:schemeClr val="tx1"/>
                </a:solidFill>
                <a:latin typeface="Arial" panose="020B0604020202020204" pitchFamily="34" charset="0"/>
                <a:cs typeface="Arial" panose="020B0604020202020204" pitchFamily="34" charset="0"/>
              </a:rPr>
              <a:t>y </a:t>
            </a:r>
            <a:r>
              <a:rPr lang="es-GT" sz="2400" b="0" dirty="0" smtClean="0">
                <a:solidFill>
                  <a:schemeClr val="tx1"/>
                </a:solidFill>
                <a:latin typeface="Arial" panose="020B0604020202020204" pitchFamily="34" charset="0"/>
                <a:cs typeface="Arial" panose="020B0604020202020204" pitchFamily="34" charset="0"/>
              </a:rPr>
              <a:t>técnicos, del área social: 13 personas 011 y 5 personas </a:t>
            </a:r>
            <a:r>
              <a:rPr lang="es-GT" sz="2400" b="0" dirty="0">
                <a:solidFill>
                  <a:schemeClr val="tx1"/>
                </a:solidFill>
                <a:latin typeface="Arial" panose="020B0604020202020204" pitchFamily="34" charset="0"/>
                <a:cs typeface="Arial" panose="020B0604020202020204" pitchFamily="34" charset="0"/>
              </a:rPr>
              <a:t>029 quienes prestan sus servicios profesionales y técnicos, </a:t>
            </a:r>
            <a:r>
              <a:rPr lang="es-GT" sz="2400" b="0" dirty="0" smtClean="0">
                <a:solidFill>
                  <a:schemeClr val="tx1"/>
                </a:solidFill>
                <a:latin typeface="Arial" panose="020B0604020202020204" pitchFamily="34" charset="0"/>
                <a:cs typeface="Arial" panose="020B0604020202020204" pitchFamily="34" charset="0"/>
              </a:rPr>
              <a:t>y del área de psicológica: 5 personas 011 y 10 </a:t>
            </a:r>
            <a:r>
              <a:rPr lang="es-GT" sz="2400" b="0" dirty="0">
                <a:solidFill>
                  <a:schemeClr val="tx1"/>
                </a:solidFill>
                <a:latin typeface="Arial" panose="020B0604020202020204" pitchFamily="34" charset="0"/>
                <a:cs typeface="Arial" panose="020B0604020202020204" pitchFamily="34" charset="0"/>
              </a:rPr>
              <a:t>personas 029 quienes prestan sus servicios profesionales y técnicos, </a:t>
            </a:r>
            <a:r>
              <a:rPr lang="es-GT" sz="2400" b="0" dirty="0" smtClean="0">
                <a:solidFill>
                  <a:schemeClr val="tx1"/>
                </a:solidFill>
                <a:latin typeface="Arial" panose="020B0604020202020204" pitchFamily="34" charset="0"/>
                <a:cs typeface="Arial" panose="020B0604020202020204" pitchFamily="34" charset="0"/>
              </a:rPr>
              <a:t>Formación y Educación, </a:t>
            </a:r>
            <a:r>
              <a:rPr lang="es-GT" sz="2400" b="0" dirty="0">
                <a:solidFill>
                  <a:schemeClr val="tx1"/>
                </a:solidFill>
                <a:latin typeface="Arial" panose="020B0604020202020204" pitchFamily="34" charset="0"/>
                <a:cs typeface="Arial" panose="020B0604020202020204" pitchFamily="34" charset="0"/>
              </a:rPr>
              <a:t>y personal administrativo que brinda los servicios </a:t>
            </a:r>
            <a:r>
              <a:rPr lang="es-GT" sz="2400" b="0" dirty="0" smtClean="0">
                <a:solidFill>
                  <a:schemeClr val="tx1"/>
                </a:solidFill>
                <a:latin typeface="Arial" panose="020B0604020202020204" pitchFamily="34" charset="0"/>
                <a:cs typeface="Arial" panose="020B0604020202020204" pitchFamily="34" charset="0"/>
              </a:rPr>
              <a:t>de funcionamiento Institucional 50 personas 011, 13 personas 029 y 3 personas 183, </a:t>
            </a:r>
            <a:r>
              <a:rPr lang="es-GT" sz="2400" b="0" dirty="0">
                <a:solidFill>
                  <a:schemeClr val="tx1"/>
                </a:solidFill>
                <a:latin typeface="Arial" panose="020B0604020202020204" pitchFamily="34" charset="0"/>
                <a:cs typeface="Arial" panose="020B0604020202020204" pitchFamily="34" charset="0"/>
              </a:rPr>
              <a:t>y 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latin typeface="Arial" panose="020B0604020202020204" pitchFamily="34" charset="0"/>
                <a:cs typeface="Arial" panose="020B0604020202020204" pitchFamily="34" charset="0"/>
              </a:rPr>
              <a:t/>
            </a:r>
            <a:br>
              <a:rPr lang="es-GT" sz="2000" b="0" dirty="0" smtClean="0">
                <a:latin typeface="Arial" panose="020B0604020202020204" pitchFamily="34" charset="0"/>
                <a:cs typeface="Arial" panose="020B0604020202020204" pitchFamily="34" charset="0"/>
              </a:rPr>
            </a:br>
            <a:r>
              <a:rPr lang="es-GT" sz="2100" b="0" dirty="0" smtClean="0">
                <a:solidFill>
                  <a:schemeClr val="tx1"/>
                </a:solidFill>
                <a:latin typeface="Arial" panose="020B0604020202020204" pitchFamily="34" charset="0"/>
                <a:cs typeface="Arial" panose="020B0604020202020204" pitchFamily="34" charset="0"/>
              </a:rPr>
              <a:t>Durante </a:t>
            </a:r>
            <a:r>
              <a:rPr lang="es-GT" sz="2100" b="0" dirty="0">
                <a:solidFill>
                  <a:schemeClr val="tx1"/>
                </a:solidFill>
                <a:latin typeface="Arial" panose="020B0604020202020204" pitchFamily="34" charset="0"/>
                <a:cs typeface="Arial" panose="020B0604020202020204" pitchFamily="34" charset="0"/>
              </a:rPr>
              <a:t>el cuatrimestre </a:t>
            </a:r>
            <a:r>
              <a:rPr lang="es-GT" sz="2100" b="0" dirty="0" smtClean="0">
                <a:solidFill>
                  <a:schemeClr val="tx1"/>
                </a:solidFill>
                <a:latin typeface="Arial" panose="020B0604020202020204" pitchFamily="34" charset="0"/>
                <a:cs typeface="Arial" panose="020B0604020202020204" pitchFamily="34" charset="0"/>
              </a:rPr>
              <a:t>reportado la Defensoría de la Mujer Indígena  </a:t>
            </a:r>
            <a:r>
              <a:rPr lang="es-GT" sz="2100" b="0" dirty="0">
                <a:solidFill>
                  <a:schemeClr val="tx1"/>
                </a:solidFill>
                <a:latin typeface="Arial" panose="020B0604020202020204" pitchFamily="34" charset="0"/>
                <a:cs typeface="Arial" panose="020B0604020202020204" pitchFamily="34" charset="0"/>
              </a:rPr>
              <a:t>atendió y dio cobertura a </a:t>
            </a:r>
            <a:r>
              <a:rPr lang="es-GT" sz="2100" b="0" dirty="0" smtClean="0">
                <a:solidFill>
                  <a:schemeClr val="tx1"/>
                </a:solidFill>
                <a:latin typeface="Arial" panose="020B0604020202020204" pitchFamily="34" charset="0"/>
                <a:cs typeface="Arial" panose="020B0604020202020204" pitchFamily="34" charset="0"/>
              </a:rPr>
              <a:t>4,039 </a:t>
            </a:r>
            <a:r>
              <a:rPr lang="es-GT" sz="2100" b="0" dirty="0">
                <a:solidFill>
                  <a:schemeClr val="tx1"/>
                </a:solidFill>
                <a:latin typeface="Arial" panose="020B0604020202020204" pitchFamily="34" charset="0"/>
                <a:cs typeface="Arial" panose="020B0604020202020204" pitchFamily="34" charset="0"/>
              </a:rPr>
              <a:t>guatemaltecos</a:t>
            </a: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F6A2CD-1165-4C44-BCDF-58BB3311353D}">
  <ds:schemaRefs>
    <ds:schemaRef ds:uri="http://purl.org/dc/dcmitype/"/>
    <ds:schemaRef ds:uri="http://schemas.microsoft.com/office/infopath/2007/PartnerControls"/>
    <ds:schemaRef ds:uri="http://purl.org/dc/elements/1.1/"/>
    <ds:schemaRef ds:uri="http://schemas.microsoft.com/office/2006/metadata/properties"/>
    <ds:schemaRef ds:uri="efcf9931-6988-4c26-989d-90fd7d9d6177"/>
    <ds:schemaRef ds:uri="2de3127d-b50e-4c29-b846-9213acea4d89"/>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3.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CPCC PPT 001</Template>
  <TotalTime>5704</TotalTime>
  <Words>2787</Words>
  <Application>Microsoft Office PowerPoint</Application>
  <PresentationFormat>Panorámica</PresentationFormat>
  <Paragraphs>283</Paragraphs>
  <Slides>32</Slides>
  <Notes>32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Montserrat</vt:lpstr>
      <vt:lpstr>Times New Roman</vt:lpstr>
      <vt:lpstr>Wingdings</vt:lpstr>
      <vt:lpstr>Tema de Office</vt:lpstr>
      <vt:lpstr>RENDICIÓN DE CUENTAS DEL ORGANISMO EJECUTIVO   SEGUNDO CUATRIMESTRE 2021   “Defensoría de la Mujer Indígena” </vt:lpstr>
      <vt:lpstr>Principales Funciones de la                          Defensoría de la Mujer Indígena</vt:lpstr>
      <vt:lpstr>Objetivos de la Defensoría de la Mujer Indígena</vt:lpstr>
      <vt:lpstr>Presentación de PowerPoint</vt:lpstr>
      <vt:lpstr>CIFRAS GENERALES DEL PRESUPUESTO AL SEGUNDO CUATRIMESTRE 2021</vt:lpstr>
      <vt:lpstr>Presentación de PowerPoint</vt:lpstr>
      <vt:lpstr>Presentación de PowerPoint</vt:lpstr>
      <vt:lpstr>EJECUCIÓN PRESUPUESTARIA POR GRUPO DE GASTO DEL SEGUNDO CUATRIMESTRE 2021</vt:lpstr>
      <vt:lpstr>¿CUÁL ES LA IMPORTANCIA DEL PAGO DE SERVIDORES PÚBLICOS?  </vt:lpstr>
      <vt:lpstr>PAGO DE SALARIOS A SERVIDORES PÚBLICOS A LA FECHA  </vt:lpstr>
      <vt:lpstr>¿EN QUÉ INVIERTE LA DEFENSORÍA DE LA MUJER INDÍGENA ?  </vt:lpstr>
      <vt:lpstr>MONTO UTILIZADO EN INVERSIÓN A LA FECHA  </vt:lpstr>
      <vt:lpstr>¿QUÉ FINALIDADES ATIENDE LA DEFENSORÍA DE LA MUJER INDÍGENA?  </vt:lpstr>
      <vt:lpstr>EJECUCIÓN PRESUPUESTARIA POR FINALIDAD AL SEGUNDO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Presentación de PowerPoint</vt:lpstr>
      <vt:lpstr>Presentación de PowerPoint</vt:lpstr>
      <vt:lpstr>Presentación de PowerPoint</vt:lpstr>
      <vt:lpstr>Presentación de PowerPoint</vt:lpstr>
      <vt:lpstr>Presentación de PowerPoint</vt:lpstr>
      <vt:lpstr>Presentación de PowerPoint</vt:lpstr>
      <vt:lpstr>¿QUÉ MEDIDAS DE TRANSPARENCIA SE HAN APLICADO?  </vt:lpstr>
      <vt:lpstr>¿QUÉ DESAFÍOS INSTITUCIONALES SE TIENEN DURANTE 2021?  </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Gerson Estuardo Gamez Paz</cp:lastModifiedBy>
  <cp:revision>372</cp:revision>
  <cp:lastPrinted>2021-08-09T17:23:02Z</cp:lastPrinted>
  <dcterms:created xsi:type="dcterms:W3CDTF">2020-10-26T21:37:44Z</dcterms:created>
  <dcterms:modified xsi:type="dcterms:W3CDTF">2021-09-21T16:50:13Z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